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229600" y="-457200"/>
            <a:ext cx="4114800" cy="4114800"/>
          </a:xfrm>
          <a:prstGeom prst="ellipse">
            <a:avLst/>
          </a:prstGeom>
          <a:solidFill>
            <a:srgbClr val="0E32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ight.png"/>
          <p:cNvPicPr>
            <a:picLocks noChangeAspect="1"/>
          </p:cNvPicPr>
          <p:nvPr/>
        </p:nvPicPr>
        <p:blipFill>
          <a:blip r:embed="rId2"/>
          <a:stretch>
            <a:fillRect/>
          </a:stretch>
        </p:blipFill>
        <p:spPr>
          <a:xfrm>
            <a:off x="914400" y="1097280"/>
            <a:ext cx="1645920" cy="1645920"/>
          </a:xfrm>
          <a:prstGeom prst="rect">
            <a:avLst/>
          </a:prstGeom>
        </p:spPr>
      </p:pic>
      <p:sp>
        <p:nvSpPr>
          <p:cNvPr id="5" name="TextBox 4"/>
          <p:cNvSpPr txBox="1"/>
          <p:nvPr/>
        </p:nvSpPr>
        <p:spPr>
          <a:xfrm>
            <a:off x="914400" y="2926080"/>
            <a:ext cx="10058400" cy="2011680"/>
          </a:xfrm>
          <a:prstGeom prst="rect">
            <a:avLst/>
          </a:prstGeom>
          <a:noFill/>
        </p:spPr>
        <p:txBody>
          <a:bodyPr wrap="square">
            <a:spAutoFit/>
          </a:bodyPr>
          <a:lstStyle/>
          <a:p>
            <a:pPr>
              <a:spcAft>
                <a:spcPts val="800"/>
              </a:spcAft>
              <a:defRPr sz="1300" b="1">
                <a:solidFill>
                  <a:srgbClr val="06B6D4"/>
                </a:solidFill>
                <a:latin typeface="Arial"/>
              </a:defRPr>
            </a:pPr>
            <a:r>
              <a:t>MUNIFICENT TECHNOLOGY SERVICES</a:t>
            </a:r>
          </a:p>
          <a:p>
            <a:pPr>
              <a:spcAft>
                <a:spcPts val="1200"/>
              </a:spcAft>
              <a:defRPr sz="2800" b="1">
                <a:solidFill>
                  <a:srgbClr val="FFFFFF"/>
                </a:solidFill>
                <a:latin typeface="Arial"/>
              </a:defRPr>
            </a:pPr>
            <a:r>
              <a:t>Global Knowledge Process Outsourcing &amp; Remote Professional Solutions</a:t>
            </a:r>
          </a:p>
          <a:p>
            <a:pPr>
              <a:defRPr sz="1300">
                <a:solidFill>
                  <a:srgbClr val="93C5FD"/>
                </a:solidFill>
                <a:latin typeface="Arial"/>
              </a:defRPr>
            </a:pPr>
            <a:r>
              <a:t>High-precision operational execution for Accounting, Financial Advisory, and Healthcare leaders across the UK, Australia, and the United States.</a:t>
            </a:r>
          </a:p>
        </p:txBody>
      </p:sp>
      <p:sp>
        <p:nvSpPr>
          <p:cNvPr id="6" name="Rounded Rectangle 5"/>
          <p:cNvSpPr/>
          <p:nvPr/>
        </p:nvSpPr>
        <p:spPr>
          <a:xfrm>
            <a:off x="914400" y="5166360"/>
            <a:ext cx="2487168" cy="11430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051560" y="5303520"/>
            <a:ext cx="320040" cy="36576"/>
          </a:xfrm>
          <a:prstGeom prst="rect">
            <a:avLst/>
          </a:prstGeom>
          <a:solidFill>
            <a:srgbClr val="0E8C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24128" y="5394960"/>
            <a:ext cx="2286000" cy="868680"/>
          </a:xfrm>
          <a:prstGeom prst="rect">
            <a:avLst/>
          </a:prstGeom>
          <a:noFill/>
        </p:spPr>
        <p:txBody>
          <a:bodyPr wrap="square">
            <a:spAutoFit/>
          </a:bodyPr>
          <a:lstStyle/>
          <a:p>
            <a:pPr>
              <a:defRPr sz="1050" b="1">
                <a:solidFill>
                  <a:srgbClr val="FFFFFF"/>
                </a:solidFill>
                <a:latin typeface="Arial"/>
              </a:defRPr>
            </a:pPr>
            <a:r>
              <a:t>🇬🇧 🇦🇺 Accounting (UK &amp; AUS)</a:t>
            </a:r>
          </a:p>
          <a:p>
            <a:pPr>
              <a:defRPr sz="850">
                <a:solidFill>
                  <a:srgbClr val="64748B"/>
                </a:solidFill>
                <a:latin typeface="Arial"/>
              </a:defRPr>
            </a:pPr>
            <a:r>
              <a:t>FRS 102/105, CT600, MTD, BAS/IAS, Division 7A, STP2</a:t>
            </a:r>
          </a:p>
        </p:txBody>
      </p:sp>
      <p:sp>
        <p:nvSpPr>
          <p:cNvPr id="9" name="Rounded Rectangle 8"/>
          <p:cNvSpPr/>
          <p:nvPr/>
        </p:nvSpPr>
        <p:spPr>
          <a:xfrm>
            <a:off x="3547872" y="5166360"/>
            <a:ext cx="2487168" cy="11430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685032" y="5303520"/>
            <a:ext cx="3200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600" y="5394960"/>
            <a:ext cx="2286000" cy="868680"/>
          </a:xfrm>
          <a:prstGeom prst="rect">
            <a:avLst/>
          </a:prstGeom>
          <a:noFill/>
        </p:spPr>
        <p:txBody>
          <a:bodyPr wrap="square">
            <a:spAutoFit/>
          </a:bodyPr>
          <a:lstStyle/>
          <a:p>
            <a:pPr>
              <a:defRPr sz="1050" b="1">
                <a:solidFill>
                  <a:srgbClr val="FFFFFF"/>
                </a:solidFill>
                <a:latin typeface="Arial"/>
              </a:defRPr>
            </a:pPr>
            <a:r>
              <a:t>🇦🇺 Paraplanning (AUS)</a:t>
            </a:r>
          </a:p>
          <a:p>
            <a:pPr>
              <a:defRPr sz="850">
                <a:solidFill>
                  <a:srgbClr val="64748B"/>
                </a:solidFill>
                <a:latin typeface="Arial"/>
              </a:defRPr>
            </a:pPr>
            <a:r>
              <a:t>Compliant SOAs, ROAs, SMSF, Risk &amp; Best Interests Duty</a:t>
            </a:r>
          </a:p>
        </p:txBody>
      </p:sp>
      <p:sp>
        <p:nvSpPr>
          <p:cNvPr id="12" name="Rounded Rectangle 11"/>
          <p:cNvSpPr/>
          <p:nvPr/>
        </p:nvSpPr>
        <p:spPr>
          <a:xfrm>
            <a:off x="6181344" y="5166360"/>
            <a:ext cx="2487168" cy="11430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18504" y="5303520"/>
            <a:ext cx="320040" cy="36576"/>
          </a:xfrm>
          <a:prstGeom prst="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91072" y="5394960"/>
            <a:ext cx="2286000" cy="868680"/>
          </a:xfrm>
          <a:prstGeom prst="rect">
            <a:avLst/>
          </a:prstGeom>
          <a:noFill/>
        </p:spPr>
        <p:txBody>
          <a:bodyPr wrap="square">
            <a:spAutoFit/>
          </a:bodyPr>
          <a:lstStyle/>
          <a:p>
            <a:pPr>
              <a:defRPr sz="1050" b="1">
                <a:solidFill>
                  <a:srgbClr val="FFFFFF"/>
                </a:solidFill>
                <a:latin typeface="Arial"/>
              </a:defRPr>
            </a:pPr>
            <a:r>
              <a:t>🇺🇸 Medical Coding (US)</a:t>
            </a:r>
          </a:p>
          <a:p>
            <a:pPr>
              <a:defRPr sz="850">
                <a:solidFill>
                  <a:srgbClr val="64748B"/>
                </a:solidFill>
                <a:latin typeface="Arial"/>
              </a:defRPr>
            </a:pPr>
            <a:r>
              <a:t>ICD-10-CM/PCS, CPT®, HCC/RAF, AAPC/AHIMA Audits</a:t>
            </a:r>
          </a:p>
        </p:txBody>
      </p:sp>
      <p:sp>
        <p:nvSpPr>
          <p:cNvPr id="15" name="Rounded Rectangle 14"/>
          <p:cNvSpPr/>
          <p:nvPr/>
        </p:nvSpPr>
        <p:spPr>
          <a:xfrm>
            <a:off x="8814816" y="5166360"/>
            <a:ext cx="2487168" cy="11430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951976" y="5303520"/>
            <a:ext cx="320040" cy="36576"/>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924544" y="5394960"/>
            <a:ext cx="2286000" cy="868680"/>
          </a:xfrm>
          <a:prstGeom prst="rect">
            <a:avLst/>
          </a:prstGeom>
          <a:noFill/>
        </p:spPr>
        <p:txBody>
          <a:bodyPr wrap="square">
            <a:spAutoFit/>
          </a:bodyPr>
          <a:lstStyle/>
          <a:p>
            <a:pPr>
              <a:defRPr sz="1050" b="1">
                <a:solidFill>
                  <a:srgbClr val="FFFFFF"/>
                </a:solidFill>
                <a:latin typeface="Arial"/>
              </a:defRPr>
            </a:pPr>
            <a:r>
              <a:t>🇺🇸 Medical Billing (US)</a:t>
            </a:r>
          </a:p>
          <a:p>
            <a:pPr>
              <a:defRPr sz="850">
                <a:solidFill>
                  <a:srgbClr val="64748B"/>
                </a:solidFill>
                <a:latin typeface="Arial"/>
              </a:defRPr>
            </a:pPr>
            <a:r>
              <a:t>End-to-End RCM, &gt;98% Clean Claims, Denial &amp; A/R Recovery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CORPORATE PROFILE</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Executive Summary &amp; Organization Background</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5212080" cy="47548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60120" y="1554480"/>
            <a:ext cx="4754880" cy="4389120"/>
          </a:xfrm>
          <a:prstGeom prst="rect">
            <a:avLst/>
          </a:prstGeom>
          <a:noFill/>
        </p:spPr>
        <p:txBody>
          <a:bodyPr wrap="square">
            <a:spAutoFit/>
          </a:bodyPr>
          <a:lstStyle/>
          <a:p>
            <a:pPr>
              <a:spcAft>
                <a:spcPts val="800"/>
              </a:spcAft>
              <a:defRPr sz="1200" b="1">
                <a:solidFill>
                  <a:srgbClr val="06B6D4"/>
                </a:solidFill>
              </a:defRPr>
            </a:pPr>
            <a:r>
              <a:t>ABOUT MUNIFICENT TECH</a:t>
            </a:r>
          </a:p>
          <a:p>
            <a:pPr>
              <a:spcAft>
                <a:spcPts val="1000"/>
              </a:spcAft>
              <a:defRPr sz="1000">
                <a:solidFill>
                  <a:srgbClr val="CBD5E1"/>
                </a:solidFill>
              </a:defRPr>
            </a:pPr>
            <a:r>
              <a:t>Munificent Technology Services Private Limited is a specialized KPO and remote professional staffing enterprise incorporated in February 2022 under the Ministry of Corporate Affairs, Mumbai (ROC Mumbai).</a:t>
            </a:r>
          </a:p>
          <a:p>
            <a:pPr>
              <a:spcAft>
                <a:spcPts val="1400"/>
              </a:spcAft>
              <a:defRPr sz="1000">
                <a:solidFill>
                  <a:srgbClr val="CBD5E1"/>
                </a:solidFill>
              </a:defRPr>
            </a:pPr>
            <a:r>
              <a:t>We solve the acute shortage and escalating cost of highly skilled talent in finance and healthcare across the UK, Australia, and the US by providing dedicated, certified offshore delivery pods operating under institutional data security.</a:t>
            </a:r>
          </a:p>
          <a:p>
            <a:pPr>
              <a:spcAft>
                <a:spcPts val="600"/>
              </a:spcAft>
              <a:defRPr sz="950" b="1">
                <a:solidFill>
                  <a:srgbClr val="FFFFFF"/>
                </a:solidFill>
              </a:defRPr>
            </a:pPr>
            <a:r>
              <a:t>CORPORATE CREDENTIALS:</a:t>
            </a:r>
          </a:p>
          <a:p>
            <a:pPr>
              <a:spcAft>
                <a:spcPts val="300"/>
              </a:spcAft>
              <a:defRPr sz="900">
                <a:solidFill>
                  <a:srgbClr val="93C5FD"/>
                </a:solidFill>
              </a:defRPr>
            </a:pPr>
            <a:r>
              <a:t>• Corporate Identification (CIN): U72900MH2022PTC377180</a:t>
            </a:r>
          </a:p>
          <a:p>
            <a:pPr>
              <a:spcAft>
                <a:spcPts val="300"/>
              </a:spcAft>
              <a:defRPr sz="900">
                <a:solidFill>
                  <a:srgbClr val="93C5FD"/>
                </a:solidFill>
              </a:defRPr>
            </a:pPr>
            <a:r>
              <a:t>• Incorporated: February 21, 2022 (ROC Mumbai, Maharashtra)</a:t>
            </a:r>
          </a:p>
          <a:p>
            <a:pPr>
              <a:spcAft>
                <a:spcPts val="300"/>
              </a:spcAft>
              <a:defRPr sz="900">
                <a:solidFill>
                  <a:srgbClr val="93C5FD"/>
                </a:solidFill>
              </a:defRPr>
            </a:pPr>
            <a:r>
              <a:t>• Headquarters: Nashik, Maharashtra 422001, India</a:t>
            </a:r>
          </a:p>
          <a:p>
            <a:pPr>
              <a:spcAft>
                <a:spcPts val="300"/>
              </a:spcAft>
              <a:defRPr sz="900">
                <a:solidFill>
                  <a:srgbClr val="93C5FD"/>
                </a:solidFill>
              </a:defRPr>
            </a:pPr>
            <a:r>
              <a:t>• Global Practice Coverage: United Kingdom, Australia, United States</a:t>
            </a:r>
          </a:p>
          <a:p>
            <a:pPr>
              <a:spcAft>
                <a:spcPts val="300"/>
              </a:spcAft>
              <a:defRPr sz="900">
                <a:solidFill>
                  <a:srgbClr val="93C5FD"/>
                </a:solidFill>
              </a:defRPr>
            </a:pPr>
            <a:r>
              <a:t>• Operating Website: https://munificenttech.com</a:t>
            </a:r>
          </a:p>
        </p:txBody>
      </p:sp>
      <p:sp>
        <p:nvSpPr>
          <p:cNvPr id="9" name="Rounded Rectangle 8"/>
          <p:cNvSpPr/>
          <p:nvPr/>
        </p:nvSpPr>
        <p:spPr>
          <a:xfrm>
            <a:off x="6217920" y="1371600"/>
            <a:ext cx="5212080" cy="146304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446520" y="1600200"/>
            <a:ext cx="365760" cy="36576"/>
          </a:xfrm>
          <a:prstGeom prst="rect">
            <a:avLst/>
          </a:prstGeom>
          <a:solidFill>
            <a:srgbClr val="0E8C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46520" y="1691640"/>
            <a:ext cx="4754880" cy="1051560"/>
          </a:xfrm>
          <a:prstGeom prst="rect">
            <a:avLst/>
          </a:prstGeom>
          <a:noFill/>
        </p:spPr>
        <p:txBody>
          <a:bodyPr wrap="square">
            <a:spAutoFit/>
          </a:bodyPr>
          <a:lstStyle/>
          <a:p>
            <a:pPr>
              <a:spcAft>
                <a:spcPts val="400"/>
              </a:spcAft>
              <a:defRPr sz="1200" b="1">
                <a:solidFill>
                  <a:srgbClr val="FFFFFF"/>
                </a:solidFill>
              </a:defRPr>
            </a:pPr>
            <a:r>
              <a:t>Certified Domain Professionals</a:t>
            </a:r>
          </a:p>
          <a:p>
            <a:pPr>
              <a:defRPr sz="950">
                <a:solidFill>
                  <a:srgbClr val="CBD5E1"/>
                </a:solidFill>
              </a:defRPr>
            </a:pPr>
            <a:r>
              <a:t>Every pod is staffed by ACCA/CPA-track accountants, trained financial paraplanners, and AAPC/AHIMA certified coders &amp; billers. No generic virtual assistants.</a:t>
            </a:r>
          </a:p>
        </p:txBody>
      </p:sp>
      <p:sp>
        <p:nvSpPr>
          <p:cNvPr id="12" name="Rounded Rectangle 11"/>
          <p:cNvSpPr/>
          <p:nvPr/>
        </p:nvSpPr>
        <p:spPr>
          <a:xfrm>
            <a:off x="6217920" y="2980944"/>
            <a:ext cx="5212080" cy="146304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446520" y="3209544"/>
            <a:ext cx="36576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46520" y="3300984"/>
            <a:ext cx="4754880" cy="1051560"/>
          </a:xfrm>
          <a:prstGeom prst="rect">
            <a:avLst/>
          </a:prstGeom>
          <a:noFill/>
        </p:spPr>
        <p:txBody>
          <a:bodyPr wrap="square">
            <a:spAutoFit/>
          </a:bodyPr>
          <a:lstStyle/>
          <a:p>
            <a:pPr>
              <a:spcAft>
                <a:spcPts val="400"/>
              </a:spcAft>
              <a:defRPr sz="1200" b="1">
                <a:solidFill>
                  <a:srgbClr val="FFFFFF"/>
                </a:solidFill>
              </a:defRPr>
            </a:pPr>
            <a:r>
              <a:t>The Overnight Advantage</a:t>
            </a:r>
          </a:p>
          <a:p>
            <a:pPr>
              <a:defRPr sz="950">
                <a:solidFill>
                  <a:srgbClr val="CBD5E1"/>
                </a:solidFill>
              </a:defRPr>
            </a:pPr>
            <a:r>
              <a:t>Leverage global time differentials. Assignments submitted at close of business in Sydney, London, or New York are completed and waiting for review by morning.</a:t>
            </a:r>
          </a:p>
        </p:txBody>
      </p:sp>
      <p:sp>
        <p:nvSpPr>
          <p:cNvPr id="15" name="Rounded Rectangle 14"/>
          <p:cNvSpPr/>
          <p:nvPr/>
        </p:nvSpPr>
        <p:spPr>
          <a:xfrm>
            <a:off x="6217920" y="4590288"/>
            <a:ext cx="5212080" cy="146304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446520" y="4818888"/>
            <a:ext cx="365760" cy="36576"/>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46520" y="4910327"/>
            <a:ext cx="4754880" cy="1051560"/>
          </a:xfrm>
          <a:prstGeom prst="rect">
            <a:avLst/>
          </a:prstGeom>
          <a:noFill/>
        </p:spPr>
        <p:txBody>
          <a:bodyPr wrap="square">
            <a:spAutoFit/>
          </a:bodyPr>
          <a:lstStyle/>
          <a:p>
            <a:pPr>
              <a:spcAft>
                <a:spcPts val="400"/>
              </a:spcAft>
              <a:defRPr sz="1200" b="1">
                <a:solidFill>
                  <a:srgbClr val="FFFFFF"/>
                </a:solidFill>
              </a:defRPr>
            </a:pPr>
            <a:r>
              <a:t>40% – 60% Bottom-Line Savings</a:t>
            </a:r>
          </a:p>
          <a:p>
            <a:pPr>
              <a:defRPr sz="950">
                <a:solidFill>
                  <a:srgbClr val="CBD5E1"/>
                </a:solidFill>
              </a:defRPr>
            </a:pPr>
            <a:r>
              <a:t>Eliminate domestic payroll taxes, super/pension contributions, health benefits, office leases, hardware CapEx, and costly recruiter placement fees.</a:t>
            </a:r>
          </a:p>
        </p:txBody>
      </p:sp>
      <p:sp>
        <p:nvSpPr>
          <p:cNvPr id="18" name="Rectangle 17"/>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20" name="TextBox 19"/>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2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PERFORMANCE EXCELLENCE</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Operational Benchmarks &amp; Key SLA Commitments</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2560320" cy="29260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1554480"/>
            <a:ext cx="2286000" cy="2560320"/>
          </a:xfrm>
          <a:prstGeom prst="rect">
            <a:avLst/>
          </a:prstGeom>
          <a:noFill/>
        </p:spPr>
        <p:txBody>
          <a:bodyPr wrap="square">
            <a:spAutoFit/>
          </a:bodyPr>
          <a:lstStyle/>
          <a:p>
            <a:pPr>
              <a:spcAft>
                <a:spcPts val="600"/>
              </a:spcAft>
              <a:defRPr sz="3200" b="1">
                <a:solidFill>
                  <a:srgbClr val="0E8CE9"/>
                </a:solidFill>
                <a:latin typeface="Arial"/>
              </a:defRPr>
            </a:pPr>
            <a:r>
              <a:t>98.8%</a:t>
            </a:r>
          </a:p>
          <a:p>
            <a:pPr>
              <a:spcAft>
                <a:spcPts val="800"/>
              </a:spcAft>
              <a:defRPr sz="1100" b="1">
                <a:solidFill>
                  <a:srgbClr val="FFFFFF"/>
                </a:solidFill>
              </a:defRPr>
            </a:pPr>
            <a:r>
              <a:t>Audited Quality SLA</a:t>
            </a:r>
          </a:p>
          <a:p>
            <a:pPr>
              <a:defRPr sz="900">
                <a:solidFill>
                  <a:srgbClr val="CBD5E1"/>
                </a:solidFill>
              </a:defRPr>
            </a:pPr>
            <a:r>
              <a:t>Double-tier peer review and randomized Six Sigma audits across accounting, paraplanning, and coding deliverables.</a:t>
            </a:r>
          </a:p>
        </p:txBody>
      </p:sp>
      <p:sp>
        <p:nvSpPr>
          <p:cNvPr id="9" name="Rounded Rectangle 8"/>
          <p:cNvSpPr/>
          <p:nvPr/>
        </p:nvSpPr>
        <p:spPr>
          <a:xfrm>
            <a:off x="3456432" y="1371600"/>
            <a:ext cx="2560320" cy="29260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93592" y="1554480"/>
            <a:ext cx="2286000" cy="2560320"/>
          </a:xfrm>
          <a:prstGeom prst="rect">
            <a:avLst/>
          </a:prstGeom>
          <a:noFill/>
        </p:spPr>
        <p:txBody>
          <a:bodyPr wrap="square">
            <a:spAutoFit/>
          </a:bodyPr>
          <a:lstStyle/>
          <a:p>
            <a:pPr>
              <a:spcAft>
                <a:spcPts val="600"/>
              </a:spcAft>
              <a:defRPr sz="3200" b="1">
                <a:solidFill>
                  <a:srgbClr val="10B981"/>
                </a:solidFill>
                <a:latin typeface="Arial"/>
              </a:defRPr>
            </a:pPr>
            <a:r>
              <a:t>&gt; 98%</a:t>
            </a:r>
          </a:p>
          <a:p>
            <a:pPr>
              <a:spcAft>
                <a:spcPts val="800"/>
              </a:spcAft>
              <a:defRPr sz="1100" b="1">
                <a:solidFill>
                  <a:srgbClr val="FFFFFF"/>
                </a:solidFill>
              </a:defRPr>
            </a:pPr>
            <a:r>
              <a:t>First-Pass Clean Claim Rate</a:t>
            </a:r>
          </a:p>
          <a:p>
            <a:pPr>
              <a:defRPr sz="900">
                <a:solidFill>
                  <a:srgbClr val="CBD5E1"/>
                </a:solidFill>
              </a:defRPr>
            </a:pPr>
            <a:r>
              <a:t>Rigorous pre-submission clearinghouse scrubbing and NCCI edit validation for US healthcare claims.</a:t>
            </a:r>
          </a:p>
        </p:txBody>
      </p:sp>
      <p:sp>
        <p:nvSpPr>
          <p:cNvPr id="11" name="Rounded Rectangle 10"/>
          <p:cNvSpPr/>
          <p:nvPr/>
        </p:nvSpPr>
        <p:spPr>
          <a:xfrm>
            <a:off x="6181344" y="1371600"/>
            <a:ext cx="2560320" cy="29260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18504" y="1554480"/>
            <a:ext cx="2286000" cy="2560320"/>
          </a:xfrm>
          <a:prstGeom prst="rect">
            <a:avLst/>
          </a:prstGeom>
          <a:noFill/>
        </p:spPr>
        <p:txBody>
          <a:bodyPr wrap="square">
            <a:spAutoFit/>
          </a:bodyPr>
          <a:lstStyle/>
          <a:p>
            <a:pPr>
              <a:spcAft>
                <a:spcPts val="600"/>
              </a:spcAft>
              <a:defRPr sz="3200" b="1">
                <a:solidFill>
                  <a:srgbClr val="06B6D4"/>
                </a:solidFill>
                <a:latin typeface="Arial"/>
              </a:defRPr>
            </a:pPr>
            <a:r>
              <a:t>&lt; 32 Days</a:t>
            </a:r>
          </a:p>
          <a:p>
            <a:pPr>
              <a:spcAft>
                <a:spcPts val="800"/>
              </a:spcAft>
              <a:defRPr sz="1100" b="1">
                <a:solidFill>
                  <a:srgbClr val="FFFFFF"/>
                </a:solidFill>
              </a:defRPr>
            </a:pPr>
            <a:r>
              <a:t>Average Days in A/R</a:t>
            </a:r>
          </a:p>
          <a:p>
            <a:pPr>
              <a:defRPr sz="900">
                <a:solidFill>
                  <a:srgbClr val="CBD5E1"/>
                </a:solidFill>
              </a:defRPr>
            </a:pPr>
            <a:r>
              <a:t>Aggressive aging follow-up on 30, 60, 90, and 120+ day buckets with payer portal and phone escalations.</a:t>
            </a:r>
          </a:p>
        </p:txBody>
      </p:sp>
      <p:sp>
        <p:nvSpPr>
          <p:cNvPr id="13" name="Rounded Rectangle 12"/>
          <p:cNvSpPr/>
          <p:nvPr/>
        </p:nvSpPr>
        <p:spPr>
          <a:xfrm>
            <a:off x="8906256" y="1371600"/>
            <a:ext cx="2560320" cy="29260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043416" y="1554480"/>
            <a:ext cx="2286000" cy="2560320"/>
          </a:xfrm>
          <a:prstGeom prst="rect">
            <a:avLst/>
          </a:prstGeom>
          <a:noFill/>
        </p:spPr>
        <p:txBody>
          <a:bodyPr wrap="square">
            <a:spAutoFit/>
          </a:bodyPr>
          <a:lstStyle/>
          <a:p>
            <a:pPr>
              <a:spcAft>
                <a:spcPts val="600"/>
              </a:spcAft>
              <a:defRPr sz="3200" b="1">
                <a:solidFill>
                  <a:srgbClr val="F59E0B"/>
                </a:solidFill>
                <a:latin typeface="Arial"/>
              </a:defRPr>
            </a:pPr>
            <a:r>
              <a:t>40%–60%</a:t>
            </a:r>
          </a:p>
          <a:p>
            <a:pPr>
              <a:spcAft>
                <a:spcPts val="800"/>
              </a:spcAft>
              <a:defRPr sz="1100" b="1">
                <a:solidFill>
                  <a:srgbClr val="FFFFFF"/>
                </a:solidFill>
              </a:defRPr>
            </a:pPr>
            <a:r>
              <a:t>Direct Practice Savings</a:t>
            </a:r>
          </a:p>
          <a:p>
            <a:pPr>
              <a:defRPr sz="900">
                <a:solidFill>
                  <a:srgbClr val="CBD5E1"/>
                </a:solidFill>
              </a:defRPr>
            </a:pPr>
            <a:r>
              <a:t>All-inclusive monthly seat retainers with zero recruitment fees, hardware CapEx, or employer payroll taxes.</a:t>
            </a:r>
          </a:p>
        </p:txBody>
      </p:sp>
      <p:sp>
        <p:nvSpPr>
          <p:cNvPr id="15" name="Rounded Rectangle 14"/>
          <p:cNvSpPr/>
          <p:nvPr/>
        </p:nvSpPr>
        <p:spPr>
          <a:xfrm>
            <a:off x="731520" y="4572000"/>
            <a:ext cx="10728655" cy="15544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4709160"/>
            <a:ext cx="10241280" cy="1280160"/>
          </a:xfrm>
          <a:prstGeom prst="rect">
            <a:avLst/>
          </a:prstGeom>
          <a:noFill/>
        </p:spPr>
        <p:txBody>
          <a:bodyPr wrap="square">
            <a:spAutoFit/>
          </a:bodyPr>
          <a:lstStyle/>
          <a:p>
            <a:pPr>
              <a:spcAft>
                <a:spcPts val="600"/>
              </a:spcAft>
              <a:defRPr sz="1100" b="1">
                <a:solidFill>
                  <a:srgbClr val="06B6D4"/>
                </a:solidFill>
              </a:defRPr>
            </a:pPr>
            <a:r>
              <a:t>FLEXIBLE ENGAGEMENT ARCHITECTURES:</a:t>
            </a:r>
          </a:p>
          <a:p>
            <a:pPr>
              <a:spcAft>
                <a:spcPts val="200"/>
              </a:spcAft>
              <a:defRPr sz="950">
                <a:solidFill>
                  <a:srgbClr val="CBD5E1"/>
                </a:solidFill>
              </a:defRPr>
            </a:pPr>
            <a:r>
              <a:t>• 1. Dedicated FTE Pods: Full-time team members working exclusively inside your software and processes with direct daily communication (Slack, Teams, Zoom).</a:t>
            </a:r>
          </a:p>
          <a:p>
            <a:pPr>
              <a:spcAft>
                <a:spcPts val="200"/>
              </a:spcAft>
              <a:defRPr sz="950">
                <a:solidFill>
                  <a:srgbClr val="CBD5E1"/>
                </a:solidFill>
              </a:defRPr>
            </a:pPr>
            <a:r>
              <a:t>• 2. Seasonal Surge Pods: Scalable capacity during peak deadlines (UK Jan Self-Assessment, AUS May-June EOFY, US Open Enrollment) with zero off-season overhead.</a:t>
            </a:r>
          </a:p>
          <a:p>
            <a:pPr>
              <a:spcAft>
                <a:spcPts val="200"/>
              </a:spcAft>
              <a:defRPr sz="950">
                <a:solidFill>
                  <a:srgbClr val="CBD5E1"/>
                </a:solidFill>
              </a:defRPr>
            </a:pPr>
            <a:r>
              <a:t>• 3. Unit / Transactional (Select): Per-chart coding, per-SOA paraplanning, or percentage-of-collections billing for qualified practices.</a:t>
            </a:r>
          </a:p>
        </p:txBody>
      </p:sp>
      <p:sp>
        <p:nvSpPr>
          <p:cNvPr id="17" name="Rectangle 16"/>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19" name="TextBox 18"/>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3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PRACTICE VERTICAL 01</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Global Accounting, Taxation &amp; Statutory Compliance (UK &amp; AUS)</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5212080" cy="47548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60120" y="1508760"/>
            <a:ext cx="4754880" cy="4480560"/>
          </a:xfrm>
          <a:prstGeom prst="rect">
            <a:avLst/>
          </a:prstGeom>
          <a:noFill/>
        </p:spPr>
        <p:txBody>
          <a:bodyPr wrap="square">
            <a:spAutoFit/>
          </a:bodyPr>
          <a:lstStyle/>
          <a:p>
            <a:pPr>
              <a:spcAft>
                <a:spcPts val="800"/>
              </a:spcAft>
              <a:defRPr sz="1200" b="1">
                <a:solidFill>
                  <a:srgbClr val="0E8CE9"/>
                </a:solidFill>
              </a:defRPr>
            </a:pPr>
            <a:r>
              <a:t>🇬🇧 UNITED KINGDOM PRACTICE (HMRC &amp; FRS)</a:t>
            </a:r>
          </a:p>
          <a:p>
            <a:pPr>
              <a:defRPr sz="950" b="1">
                <a:solidFill>
                  <a:srgbClr val="FFFFFF"/>
                </a:solidFill>
              </a:defRPr>
            </a:pPr>
            <a:r>
              <a:t>• Year-End Accounts Preparation:</a:t>
            </a:r>
          </a:p>
          <a:p>
            <a:pPr>
              <a:spcAft>
                <a:spcPts val="400"/>
              </a:spcAft>
              <a:defRPr sz="850">
                <a:solidFill>
                  <a:srgbClr val="CBD5E1"/>
                </a:solidFill>
              </a:defRPr>
            </a:pPr>
            <a:r>
              <a:t>  Statutory accounts for micro-entities (FRS 105) and small companies (FRS 102 1A), lead schedules, trial balance reconciliations, and filing-ready iXBRL accounts.</a:t>
            </a:r>
          </a:p>
          <a:p>
            <a:pPr>
              <a:defRPr sz="950" b="1">
                <a:solidFill>
                  <a:srgbClr val="FFFFFF"/>
                </a:solidFill>
              </a:defRPr>
            </a:pPr>
            <a:r>
              <a:t>• Corporation Tax (CT600):</a:t>
            </a:r>
          </a:p>
          <a:p>
            <a:pPr>
              <a:spcAft>
                <a:spcPts val="400"/>
              </a:spcAft>
              <a:defRPr sz="850">
                <a:solidFill>
                  <a:srgbClr val="CBD5E1"/>
                </a:solidFill>
              </a:defRPr>
            </a:pPr>
            <a:r>
              <a:t>  Corporation tax computations, capital allowances (Full Expensing, AIA), disallowable expenses, and documentation for R&amp;D tax relief claims.</a:t>
            </a:r>
          </a:p>
          <a:p>
            <a:pPr>
              <a:defRPr sz="950" b="1">
                <a:solidFill>
                  <a:srgbClr val="FFFFFF"/>
                </a:solidFill>
              </a:defRPr>
            </a:pPr>
            <a:r>
              <a:t>• VAT &amp; Making Tax Digital (MTD):</a:t>
            </a:r>
          </a:p>
          <a:p>
            <a:pPr>
              <a:spcAft>
                <a:spcPts val="400"/>
              </a:spcAft>
              <a:defRPr sz="850">
                <a:solidFill>
                  <a:srgbClr val="CBD5E1"/>
                </a:solidFill>
              </a:defRPr>
            </a:pPr>
            <a:r>
              <a:t>  Quarterly VAT returns under Standard, Flat-Rate, Cash, and Margin schemes; reverse charge mechanisms and digital submission via MTD.</a:t>
            </a:r>
          </a:p>
          <a:p>
            <a:pPr>
              <a:defRPr sz="950" b="1">
                <a:solidFill>
                  <a:srgbClr val="FFFFFF"/>
                </a:solidFill>
              </a:defRPr>
            </a:pPr>
            <a:r>
              <a:t>• Payroll &amp; CIS Compliance:</a:t>
            </a:r>
          </a:p>
          <a:p>
            <a:pPr>
              <a:spcAft>
                <a:spcPts val="400"/>
              </a:spcAft>
              <a:defRPr sz="850">
                <a:solidFill>
                  <a:srgbClr val="CBD5E1"/>
                </a:solidFill>
              </a:defRPr>
            </a:pPr>
            <a:r>
              <a:t>  RTI submissions (FPS/EPS), workplace pension auto-enrolment (NEST/People's), and Construction Industry Scheme (CIS300) subcontractor verifications.</a:t>
            </a:r>
          </a:p>
          <a:p>
            <a:pPr>
              <a:defRPr sz="850" b="1">
                <a:solidFill>
                  <a:srgbClr val="93C5FD"/>
                </a:solidFill>
              </a:defRPr>
            </a:pPr>
            <a:r>
              <a:t>Software: Xero, QuickBooks Online, Sage 50, Dext, TaxCalc, IRIS, BrightPay</a:t>
            </a:r>
          </a:p>
        </p:txBody>
      </p:sp>
      <p:sp>
        <p:nvSpPr>
          <p:cNvPr id="9" name="Rounded Rectangle 8"/>
          <p:cNvSpPr/>
          <p:nvPr/>
        </p:nvSpPr>
        <p:spPr>
          <a:xfrm>
            <a:off x="6217920" y="1371600"/>
            <a:ext cx="5212080" cy="47548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46520" y="1508760"/>
            <a:ext cx="4754880" cy="4480560"/>
          </a:xfrm>
          <a:prstGeom prst="rect">
            <a:avLst/>
          </a:prstGeom>
          <a:noFill/>
        </p:spPr>
        <p:txBody>
          <a:bodyPr wrap="square">
            <a:spAutoFit/>
          </a:bodyPr>
          <a:lstStyle/>
          <a:p>
            <a:pPr>
              <a:spcAft>
                <a:spcPts val="800"/>
              </a:spcAft>
              <a:defRPr sz="1200" b="1">
                <a:solidFill>
                  <a:srgbClr val="06B6D4"/>
                </a:solidFill>
              </a:defRPr>
            </a:pPr>
            <a:r>
              <a:t>🇦🇺 AUSTRALIAN PRACTICE (ATO &amp; TPB)</a:t>
            </a:r>
          </a:p>
          <a:p>
            <a:pPr>
              <a:defRPr sz="950" b="1">
                <a:solidFill>
                  <a:srgbClr val="FFFFFF"/>
                </a:solidFill>
              </a:defRPr>
            </a:pPr>
            <a:r>
              <a:t>• BAS / IAS Lodgement Preparation:</a:t>
            </a:r>
          </a:p>
          <a:p>
            <a:pPr>
              <a:spcAft>
                <a:spcPts val="400"/>
              </a:spcAft>
              <a:defRPr sz="850">
                <a:solidFill>
                  <a:srgbClr val="CBD5E1"/>
                </a:solidFill>
              </a:defRPr>
            </a:pPr>
            <a:r>
              <a:t>  Reconciliation of GST, PAYG Withholding, and PAYG Instalments. Fuel Tax Credits (FTC) and lodgement workpapers under registered BAS/Tax Agent supervision.</a:t>
            </a:r>
          </a:p>
          <a:p>
            <a:pPr>
              <a:defRPr sz="950" b="1">
                <a:solidFill>
                  <a:srgbClr val="FFFFFF"/>
                </a:solidFill>
              </a:defRPr>
            </a:pPr>
            <a:r>
              <a:t>• Special Purpose Financial Reports (SPFR):</a:t>
            </a:r>
          </a:p>
          <a:p>
            <a:pPr>
              <a:spcAft>
                <a:spcPts val="400"/>
              </a:spcAft>
              <a:defRPr sz="850">
                <a:solidFill>
                  <a:srgbClr val="CBD5E1"/>
                </a:solidFill>
              </a:defRPr>
            </a:pPr>
            <a:r>
              <a:t>  Year-end financial statements for Companies, Trusts, and Partnerships. Fixed asset registers, depreciation schedules, and partner capital accounts.</a:t>
            </a:r>
          </a:p>
          <a:p>
            <a:pPr>
              <a:defRPr sz="950" b="1">
                <a:solidFill>
                  <a:srgbClr val="FFFFFF"/>
                </a:solidFill>
              </a:defRPr>
            </a:pPr>
            <a:r>
              <a:t>• Income Tax Returns (ITR):</a:t>
            </a:r>
          </a:p>
          <a:p>
            <a:pPr>
              <a:spcAft>
                <a:spcPts val="400"/>
              </a:spcAft>
              <a:defRPr sz="850">
                <a:solidFill>
                  <a:srgbClr val="CBD5E1"/>
                </a:solidFill>
              </a:defRPr>
            </a:pPr>
            <a:r>
              <a:t>  Company Returns (Form C) with Franking Account reconciliations, Trust Returns (Form T with distribution minutes), Partnership (Form P), and Individual (Form I).</a:t>
            </a:r>
          </a:p>
          <a:p>
            <a:pPr>
              <a:defRPr sz="950" b="1">
                <a:solidFill>
                  <a:srgbClr val="FFFFFF"/>
                </a:solidFill>
              </a:defRPr>
            </a:pPr>
            <a:r>
              <a:t>• Division 7A &amp; STP Phase 2:</a:t>
            </a:r>
          </a:p>
          <a:p>
            <a:pPr>
              <a:spcAft>
                <a:spcPts val="400"/>
              </a:spcAft>
              <a:defRPr sz="850">
                <a:solidFill>
                  <a:srgbClr val="CBD5E1"/>
                </a:solidFill>
              </a:defRPr>
            </a:pPr>
            <a:r>
              <a:t>  Division 7A loan agreements, benchmark interest calculations, Single Touch Payroll Phase 2 pay runs, and Superannuation Guarantee compliance.</a:t>
            </a:r>
          </a:p>
          <a:p>
            <a:pPr>
              <a:defRPr sz="850" b="1">
                <a:solidFill>
                  <a:srgbClr val="93C5FD"/>
                </a:solidFill>
              </a:defRPr>
            </a:pPr>
            <a:r>
              <a:t>Software: Xero Tax / XPM, MYOB Business, Reckon One, LodgeiT, BGL 360, Class Super</a:t>
            </a:r>
          </a:p>
        </p:txBody>
      </p:sp>
      <p:sp>
        <p:nvSpPr>
          <p:cNvPr id="11" name="Rectangle 10"/>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13" name="TextBox 12"/>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4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PRACTICE VERTICAL 02</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Australian Paraplanning &amp; Advice Document Preparation (AFSL)</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3474720" cy="34747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14400" y="1554480"/>
            <a:ext cx="36576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691640"/>
            <a:ext cx="3154680" cy="3017520"/>
          </a:xfrm>
          <a:prstGeom prst="rect">
            <a:avLst/>
          </a:prstGeom>
          <a:noFill/>
        </p:spPr>
        <p:txBody>
          <a:bodyPr wrap="square">
            <a:spAutoFit/>
          </a:bodyPr>
          <a:lstStyle/>
          <a:p>
            <a:pPr>
              <a:spcAft>
                <a:spcPts val="600"/>
              </a:spcAft>
              <a:defRPr sz="1200" b="1">
                <a:solidFill>
                  <a:srgbClr val="FFFFFF"/>
                </a:solidFill>
              </a:defRPr>
            </a:pPr>
            <a:r>
              <a:t>Statements of Advice (SOA)</a:t>
            </a:r>
          </a:p>
          <a:p>
            <a:pPr>
              <a:spcAft>
                <a:spcPts val="800"/>
              </a:spcAft>
              <a:defRPr sz="880">
                <a:solidFill>
                  <a:srgbClr val="CBD5E1"/>
                </a:solidFill>
              </a:defRPr>
            </a:pPr>
            <a:r>
              <a:t>Production of comprehensive advice documents across wealth accumulation, debt recycling, super consolidation, SMSF setups, TTR strategies, account-based pensions, and aged care RAD/DAP modeling.</a:t>
            </a:r>
          </a:p>
          <a:p>
            <a:pPr>
              <a:spcAft>
                <a:spcPts val="200"/>
              </a:spcAft>
              <a:defRPr sz="850">
                <a:solidFill>
                  <a:srgbClr val="93C5FD"/>
                </a:solidFill>
              </a:defRPr>
            </a:pPr>
            <a:r>
              <a:t>• Comprehensive New Client SOAs</a:t>
            </a:r>
          </a:p>
          <a:p>
            <a:pPr>
              <a:spcAft>
                <a:spcPts val="200"/>
              </a:spcAft>
              <a:defRPr sz="850">
                <a:solidFill>
                  <a:srgbClr val="93C5FD"/>
                </a:solidFill>
              </a:defRPr>
            </a:pPr>
            <a:r>
              <a:t>• Transition to Retirement (TTR)</a:t>
            </a:r>
          </a:p>
          <a:p>
            <a:pPr>
              <a:spcAft>
                <a:spcPts val="200"/>
              </a:spcAft>
              <a:defRPr sz="850">
                <a:solidFill>
                  <a:srgbClr val="93C5FD"/>
                </a:solidFill>
              </a:defRPr>
            </a:pPr>
            <a:r>
              <a:t>• SMSF Suitability &amp; Strategy</a:t>
            </a:r>
          </a:p>
          <a:p>
            <a:pPr>
              <a:spcAft>
                <a:spcPts val="200"/>
              </a:spcAft>
              <a:defRPr sz="850">
                <a:solidFill>
                  <a:srgbClr val="93C5FD"/>
                </a:solidFill>
              </a:defRPr>
            </a:pPr>
            <a:r>
              <a:t>• Aged Care Modeling (RAD vs DAP)</a:t>
            </a:r>
          </a:p>
        </p:txBody>
      </p:sp>
      <p:sp>
        <p:nvSpPr>
          <p:cNvPr id="10" name="Rounded Rectangle 9"/>
          <p:cNvSpPr/>
          <p:nvPr/>
        </p:nvSpPr>
        <p:spPr>
          <a:xfrm>
            <a:off x="4370832" y="1371600"/>
            <a:ext cx="3474720" cy="34747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553712" y="1554480"/>
            <a:ext cx="365760" cy="36576"/>
          </a:xfrm>
          <a:prstGeom prst="rect">
            <a:avLst/>
          </a:prstGeom>
          <a:solidFill>
            <a:srgbClr val="0E8C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5424" y="1691640"/>
            <a:ext cx="3154680" cy="3017520"/>
          </a:xfrm>
          <a:prstGeom prst="rect">
            <a:avLst/>
          </a:prstGeom>
          <a:noFill/>
        </p:spPr>
        <p:txBody>
          <a:bodyPr wrap="square">
            <a:spAutoFit/>
          </a:bodyPr>
          <a:lstStyle/>
          <a:p>
            <a:pPr>
              <a:spcAft>
                <a:spcPts val="600"/>
              </a:spcAft>
              <a:defRPr sz="1200" b="1">
                <a:solidFill>
                  <a:srgbClr val="FFFFFF"/>
                </a:solidFill>
              </a:defRPr>
            </a:pPr>
            <a:r>
              <a:t>Records of Advice (ROA)</a:t>
            </a:r>
          </a:p>
          <a:p>
            <a:pPr>
              <a:spcAft>
                <a:spcPts val="800"/>
              </a:spcAft>
              <a:defRPr sz="880">
                <a:solidFill>
                  <a:srgbClr val="CBD5E1"/>
                </a:solidFill>
              </a:defRPr>
            </a:pPr>
            <a:r>
              <a:t>Streamlined advice documents for ongoing reviews, investment rebalancing, contribution cap optimization, intra-fund advice, and Fee Disclosure Statements (FDS / OFA).</a:t>
            </a:r>
          </a:p>
          <a:p>
            <a:pPr>
              <a:spcAft>
                <a:spcPts val="200"/>
              </a:spcAft>
              <a:defRPr sz="850">
                <a:solidFill>
                  <a:srgbClr val="93C5FD"/>
                </a:solidFill>
              </a:defRPr>
            </a:pPr>
            <a:r>
              <a:t>• Annual Portfolio Review ROAs</a:t>
            </a:r>
          </a:p>
          <a:p>
            <a:pPr>
              <a:spcAft>
                <a:spcPts val="200"/>
              </a:spcAft>
              <a:defRPr sz="850">
                <a:solidFill>
                  <a:srgbClr val="93C5FD"/>
                </a:solidFill>
              </a:defRPr>
            </a:pPr>
            <a:r>
              <a:t>• Asset Allocation Rebalancing</a:t>
            </a:r>
          </a:p>
          <a:p>
            <a:pPr>
              <a:spcAft>
                <a:spcPts val="200"/>
              </a:spcAft>
              <a:defRPr sz="850">
                <a:solidFill>
                  <a:srgbClr val="93C5FD"/>
                </a:solidFill>
              </a:defRPr>
            </a:pPr>
            <a:r>
              <a:t>• Intra-Fund Tactical Switches</a:t>
            </a:r>
          </a:p>
          <a:p>
            <a:pPr>
              <a:spcAft>
                <a:spcPts val="200"/>
              </a:spcAft>
              <a:defRPr sz="850">
                <a:solidFill>
                  <a:srgbClr val="93C5FD"/>
                </a:solidFill>
              </a:defRPr>
            </a:pPr>
            <a:r>
              <a:t>• Ongoing Fee Renewals (OFA/FDS)</a:t>
            </a:r>
          </a:p>
        </p:txBody>
      </p:sp>
      <p:sp>
        <p:nvSpPr>
          <p:cNvPr id="13" name="Rounded Rectangle 12"/>
          <p:cNvSpPr/>
          <p:nvPr/>
        </p:nvSpPr>
        <p:spPr>
          <a:xfrm>
            <a:off x="8010144" y="1371600"/>
            <a:ext cx="3474720" cy="34747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93023" y="1554480"/>
            <a:ext cx="365760" cy="36576"/>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74736" y="1691640"/>
            <a:ext cx="3154680" cy="3017520"/>
          </a:xfrm>
          <a:prstGeom prst="rect">
            <a:avLst/>
          </a:prstGeom>
          <a:noFill/>
        </p:spPr>
        <p:txBody>
          <a:bodyPr wrap="square">
            <a:spAutoFit/>
          </a:bodyPr>
          <a:lstStyle/>
          <a:p>
            <a:pPr>
              <a:spcAft>
                <a:spcPts val="600"/>
              </a:spcAft>
              <a:defRPr sz="1200" b="1">
                <a:solidFill>
                  <a:srgbClr val="FFFFFF"/>
                </a:solidFill>
              </a:defRPr>
            </a:pPr>
            <a:r>
              <a:t>Personal Risk &amp; Tech Stack</a:t>
            </a:r>
          </a:p>
          <a:p>
            <a:pPr>
              <a:spcAft>
                <a:spcPts val="800"/>
              </a:spcAft>
              <a:defRPr sz="880">
                <a:solidFill>
                  <a:srgbClr val="CBD5E1"/>
                </a:solidFill>
              </a:defRPr>
            </a:pPr>
            <a:r>
              <a:t>In-depth insurance needs analysis for Life, TPD, Trauma, and IP 2.0 (APRA-compliant) income protection. Quoting and comparisons using Omnium and Risk Researcher inside Xplan.</a:t>
            </a:r>
          </a:p>
          <a:p>
            <a:pPr>
              <a:spcAft>
                <a:spcPts val="200"/>
              </a:spcAft>
              <a:defRPr sz="850">
                <a:solidFill>
                  <a:srgbClr val="93C5FD"/>
                </a:solidFill>
              </a:defRPr>
            </a:pPr>
            <a:r>
              <a:t>• Personal Risk Needs Analysis</a:t>
            </a:r>
          </a:p>
          <a:p>
            <a:pPr>
              <a:spcAft>
                <a:spcPts val="200"/>
              </a:spcAft>
              <a:defRPr sz="850">
                <a:solidFill>
                  <a:srgbClr val="93C5FD"/>
                </a:solidFill>
              </a:defRPr>
            </a:pPr>
            <a:r>
              <a:t>• Existing vs Proposed Comparisons</a:t>
            </a:r>
          </a:p>
          <a:p>
            <a:pPr>
              <a:spcAft>
                <a:spcPts val="200"/>
              </a:spcAft>
              <a:defRPr sz="850">
                <a:solidFill>
                  <a:srgbClr val="93C5FD"/>
                </a:solidFill>
              </a:defRPr>
            </a:pPr>
            <a:r>
              <a:t>• Iress Xplan Mastery (Xtools+)</a:t>
            </a:r>
          </a:p>
          <a:p>
            <a:pPr>
              <a:spcAft>
                <a:spcPts val="200"/>
              </a:spcAft>
              <a:defRPr sz="850">
                <a:solidFill>
                  <a:srgbClr val="93C5FD"/>
                </a:solidFill>
              </a:defRPr>
            </a:pPr>
            <a:r>
              <a:t>• AdviserLogic &amp; Plutosoft Support</a:t>
            </a:r>
          </a:p>
        </p:txBody>
      </p:sp>
      <p:sp>
        <p:nvSpPr>
          <p:cNvPr id="16" name="Rounded Rectangle 15"/>
          <p:cNvSpPr/>
          <p:nvPr/>
        </p:nvSpPr>
        <p:spPr>
          <a:xfrm>
            <a:off x="731520" y="5029200"/>
            <a:ext cx="10728655" cy="11430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0120" y="5120640"/>
            <a:ext cx="10241280" cy="960120"/>
          </a:xfrm>
          <a:prstGeom prst="rect">
            <a:avLst/>
          </a:prstGeom>
          <a:noFill/>
        </p:spPr>
        <p:txBody>
          <a:bodyPr wrap="square">
            <a:spAutoFit/>
          </a:bodyPr>
          <a:lstStyle/>
          <a:p>
            <a:pPr>
              <a:spcAft>
                <a:spcPts val="300"/>
              </a:spcAft>
              <a:defRPr sz="1050" b="1">
                <a:solidFill>
                  <a:srgbClr val="06B6D4"/>
                </a:solidFill>
              </a:defRPr>
            </a:pPr>
            <a:r>
              <a:t>REGULATORY COMPLIANCE &amp; TURNAROUND SLA:</a:t>
            </a:r>
          </a:p>
          <a:p>
            <a:pPr>
              <a:defRPr sz="900">
                <a:solidFill>
                  <a:srgbClr val="FFFFFF"/>
                </a:solidFill>
              </a:defRPr>
            </a:pPr>
            <a:r>
              <a:t>• Corporations Act Section 961B (Best Interests Duty &amp; Safe Harbour) | ASIC RG 175 &amp; RG 244 Compliance</a:t>
            </a:r>
          </a:p>
          <a:p>
            <a:pPr>
              <a:defRPr sz="900">
                <a:solidFill>
                  <a:srgbClr val="93C5FD"/>
                </a:solidFill>
              </a:defRPr>
            </a:pPr>
            <a:r>
              <a:t>• Turnaround SLA: Comprehensive SOAs delivered in 3 to 5 business days | Double-tier QA review before release</a:t>
            </a:r>
          </a:p>
        </p:txBody>
      </p:sp>
      <p:sp>
        <p:nvSpPr>
          <p:cNvPr id="18" name="Rectangle 17"/>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20" name="TextBox 19"/>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5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PRACTICE VERTICAL 03</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Certified US Medical Coding &amp; Clinical Documentation Integrity</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2560320" cy="310896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68680" y="1554480"/>
            <a:ext cx="365760" cy="36576"/>
          </a:xfrm>
          <a:prstGeom prst="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1691640"/>
            <a:ext cx="2331720" cy="2651760"/>
          </a:xfrm>
          <a:prstGeom prst="rect">
            <a:avLst/>
          </a:prstGeom>
          <a:noFill/>
        </p:spPr>
        <p:txBody>
          <a:bodyPr wrap="square">
            <a:spAutoFit/>
          </a:bodyPr>
          <a:lstStyle/>
          <a:p>
            <a:pPr>
              <a:spcAft>
                <a:spcPts val="200"/>
              </a:spcAft>
              <a:defRPr sz="1150" b="1">
                <a:solidFill>
                  <a:srgbClr val="FFFFFF"/>
                </a:solidFill>
              </a:defRPr>
            </a:pPr>
            <a:r>
              <a:t>ICD-10-CM / PCS</a:t>
            </a:r>
          </a:p>
          <a:p>
            <a:pPr>
              <a:spcAft>
                <a:spcPts val="600"/>
              </a:spcAft>
              <a:defRPr sz="850" b="1">
                <a:solidFill>
                  <a:srgbClr val="8B5CF6"/>
                </a:solidFill>
              </a:defRPr>
            </a:pPr>
            <a:r>
              <a:t>Anatomical Specificity</a:t>
            </a:r>
          </a:p>
          <a:p>
            <a:pPr>
              <a:defRPr sz="850">
                <a:solidFill>
                  <a:srgbClr val="CBD5E1"/>
                </a:solidFill>
              </a:defRPr>
            </a:pPr>
            <a:r>
              <a:t>Diagnostic coding to the highest level of anatomical specificity, primary etiology sequencing, manifestation codes, and CMS inpatient 7-character procedural coding.</a:t>
            </a:r>
          </a:p>
        </p:txBody>
      </p:sp>
      <p:sp>
        <p:nvSpPr>
          <p:cNvPr id="10" name="Rounded Rectangle 9"/>
          <p:cNvSpPr/>
          <p:nvPr/>
        </p:nvSpPr>
        <p:spPr>
          <a:xfrm>
            <a:off x="3456432" y="1371600"/>
            <a:ext cx="2560320" cy="310896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593592" y="1554480"/>
            <a:ext cx="365760" cy="36576"/>
          </a:xfrm>
          <a:prstGeom prst="rect">
            <a:avLst/>
          </a:prstGeom>
          <a:solidFill>
            <a:srgbClr val="0E8C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566160" y="1691640"/>
            <a:ext cx="2331720" cy="2651760"/>
          </a:xfrm>
          <a:prstGeom prst="rect">
            <a:avLst/>
          </a:prstGeom>
          <a:noFill/>
        </p:spPr>
        <p:txBody>
          <a:bodyPr wrap="square">
            <a:spAutoFit/>
          </a:bodyPr>
          <a:lstStyle/>
          <a:p>
            <a:pPr>
              <a:spcAft>
                <a:spcPts val="200"/>
              </a:spcAft>
              <a:defRPr sz="1150" b="1">
                <a:solidFill>
                  <a:srgbClr val="FFFFFF"/>
                </a:solidFill>
              </a:defRPr>
            </a:pPr>
            <a:r>
              <a:t>CPT® &amp; E/M Coding</a:t>
            </a:r>
          </a:p>
          <a:p>
            <a:pPr>
              <a:spcAft>
                <a:spcPts val="600"/>
              </a:spcAft>
              <a:defRPr sz="850" b="1">
                <a:solidFill>
                  <a:srgbClr val="0E8CE9"/>
                </a:solidFill>
              </a:defRPr>
            </a:pPr>
            <a:r>
              <a:t>Evaluation &amp; Management</a:t>
            </a:r>
          </a:p>
          <a:p>
            <a:pPr>
              <a:defRPr sz="850">
                <a:solidFill>
                  <a:srgbClr val="CBD5E1"/>
                </a:solidFill>
              </a:defRPr>
            </a:pPr>
            <a:r>
              <a:t>Compliance with 2021/2023 Medical Decision Making (MDM) or Time guidelines for office and hospital visits. Accurate surgical, diagnostic, and pathology coding.</a:t>
            </a:r>
          </a:p>
        </p:txBody>
      </p:sp>
      <p:sp>
        <p:nvSpPr>
          <p:cNvPr id="13" name="Rounded Rectangle 12"/>
          <p:cNvSpPr/>
          <p:nvPr/>
        </p:nvSpPr>
        <p:spPr>
          <a:xfrm>
            <a:off x="6181344" y="1371600"/>
            <a:ext cx="2560320" cy="310896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18504" y="1554480"/>
            <a:ext cx="36576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291072" y="1691640"/>
            <a:ext cx="2331720" cy="2651760"/>
          </a:xfrm>
          <a:prstGeom prst="rect">
            <a:avLst/>
          </a:prstGeom>
          <a:noFill/>
        </p:spPr>
        <p:txBody>
          <a:bodyPr wrap="square">
            <a:spAutoFit/>
          </a:bodyPr>
          <a:lstStyle/>
          <a:p>
            <a:pPr>
              <a:spcAft>
                <a:spcPts val="200"/>
              </a:spcAft>
              <a:defRPr sz="1150" b="1">
                <a:solidFill>
                  <a:srgbClr val="FFFFFF"/>
                </a:solidFill>
              </a:defRPr>
            </a:pPr>
            <a:r>
              <a:t>HCPCS Level II &amp; Modifiers</a:t>
            </a:r>
          </a:p>
          <a:p>
            <a:pPr>
              <a:spcAft>
                <a:spcPts val="600"/>
              </a:spcAft>
              <a:defRPr sz="850" b="1">
                <a:solidFill>
                  <a:srgbClr val="06B6D4"/>
                </a:solidFill>
              </a:defRPr>
            </a:pPr>
            <a:r>
              <a:t>Bundling &amp; NCCI Edits</a:t>
            </a:r>
          </a:p>
          <a:p>
            <a:pPr>
              <a:defRPr sz="850">
                <a:solidFill>
                  <a:srgbClr val="CBD5E1"/>
                </a:solidFill>
              </a:defRPr>
            </a:pPr>
            <a:r>
              <a:t>Accurate coding of DMEPOS, injectable drugs (J-codes), and supplies. Precision modifier application (-25, -59, -X{EPSU}, -50, -TC/-26) to prevent NCCI bundling rejections.</a:t>
            </a:r>
          </a:p>
        </p:txBody>
      </p:sp>
      <p:sp>
        <p:nvSpPr>
          <p:cNvPr id="16" name="Rounded Rectangle 15"/>
          <p:cNvSpPr/>
          <p:nvPr/>
        </p:nvSpPr>
        <p:spPr>
          <a:xfrm>
            <a:off x="8906256" y="1371600"/>
            <a:ext cx="2560320" cy="310896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9043416" y="1554480"/>
            <a:ext cx="365760" cy="36576"/>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015984" y="1691640"/>
            <a:ext cx="2331720" cy="2651760"/>
          </a:xfrm>
          <a:prstGeom prst="rect">
            <a:avLst/>
          </a:prstGeom>
          <a:noFill/>
        </p:spPr>
        <p:txBody>
          <a:bodyPr wrap="square">
            <a:spAutoFit/>
          </a:bodyPr>
          <a:lstStyle/>
          <a:p>
            <a:pPr>
              <a:spcAft>
                <a:spcPts val="200"/>
              </a:spcAft>
              <a:defRPr sz="1150" b="1">
                <a:solidFill>
                  <a:srgbClr val="FFFFFF"/>
                </a:solidFill>
              </a:defRPr>
            </a:pPr>
            <a:r>
              <a:t>HCC Risk Adjustment</a:t>
            </a:r>
          </a:p>
          <a:p>
            <a:pPr>
              <a:spcAft>
                <a:spcPts val="600"/>
              </a:spcAft>
              <a:defRPr sz="850" b="1">
                <a:solidFill>
                  <a:srgbClr val="10B981"/>
                </a:solidFill>
              </a:defRPr>
            </a:pPr>
            <a:r>
              <a:t>Medicare Advantage / RAF</a:t>
            </a:r>
          </a:p>
          <a:p>
            <a:pPr>
              <a:defRPr sz="850">
                <a:solidFill>
                  <a:srgbClr val="CBD5E1"/>
                </a:solidFill>
              </a:defRPr>
            </a:pPr>
            <a:r>
              <a:t>Retrospective and prospective chart reviews, MEAT documentation validation (Monitored, Evaluated, Assessed, Treated), and Risk Adjustment Factor (RAF) score accuracy.</a:t>
            </a:r>
          </a:p>
        </p:txBody>
      </p:sp>
      <p:sp>
        <p:nvSpPr>
          <p:cNvPr id="19" name="Rounded Rectangle 18"/>
          <p:cNvSpPr/>
          <p:nvPr/>
        </p:nvSpPr>
        <p:spPr>
          <a:xfrm>
            <a:off x="731520" y="4709160"/>
            <a:ext cx="10728655" cy="146304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60120" y="4846320"/>
            <a:ext cx="10241280" cy="1188720"/>
          </a:xfrm>
          <a:prstGeom prst="rect">
            <a:avLst/>
          </a:prstGeom>
          <a:noFill/>
        </p:spPr>
        <p:txBody>
          <a:bodyPr wrap="square">
            <a:spAutoFit/>
          </a:bodyPr>
          <a:lstStyle/>
          <a:p>
            <a:pPr>
              <a:spcAft>
                <a:spcPts val="400"/>
              </a:spcAft>
              <a:defRPr sz="1100" b="1">
                <a:solidFill>
                  <a:srgbClr val="8B5CF6"/>
                </a:solidFill>
              </a:defRPr>
            </a:pPr>
            <a:r>
              <a:t>CERTIFIED TALENT &amp; 98%+ QUALITY GOVERNANCE:</a:t>
            </a:r>
          </a:p>
          <a:p>
            <a:pPr>
              <a:defRPr sz="950">
                <a:solidFill>
                  <a:srgbClr val="FFFFFF"/>
                </a:solidFill>
              </a:defRPr>
            </a:pPr>
            <a:r>
              <a:t>• AAPC &amp; AHIMA Credentials: Certified Professional Coders (CPC®), Outpatient (COC®), Inpatient (CIC®), Risk Adjustment (CRC®), and CCS®.</a:t>
            </a:r>
          </a:p>
          <a:p>
            <a:pPr>
              <a:defRPr sz="950">
                <a:solidFill>
                  <a:srgbClr val="93C5FD"/>
                </a:solidFill>
              </a:defRPr>
            </a:pPr>
            <a:r>
              <a:t>• Double-Tier Quality Auditing: 100% initial chart auditing transitioning to randomized sampling with structured CDI query generation.</a:t>
            </a:r>
          </a:p>
        </p:txBody>
      </p:sp>
      <p:sp>
        <p:nvSpPr>
          <p:cNvPr id="21" name="Rectangle 20"/>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23" name="TextBox 22"/>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6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PRACTICE VERTICAL 04</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Comprehensive US Medical Billing &amp; Revenue Cycle Management (RCM)</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3474720" cy="20574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68680" y="1554480"/>
            <a:ext cx="320040" cy="36576"/>
          </a:xfrm>
          <a:prstGeom prst="rect">
            <a:avLst/>
          </a:prstGeom>
          <a:solidFill>
            <a:srgbClr val="0E8C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645920"/>
            <a:ext cx="3200400" cy="1645920"/>
          </a:xfrm>
          <a:prstGeom prst="rect">
            <a:avLst/>
          </a:prstGeom>
          <a:noFill/>
        </p:spPr>
        <p:txBody>
          <a:bodyPr wrap="square">
            <a:spAutoFit/>
          </a:bodyPr>
          <a:lstStyle/>
          <a:p>
            <a:pPr>
              <a:defRPr sz="850" b="1">
                <a:solidFill>
                  <a:srgbClr val="0E8CE9"/>
                </a:solidFill>
              </a:defRPr>
            </a:pPr>
            <a:r>
              <a:t>PHASE 1: VERIFICATION</a:t>
            </a:r>
          </a:p>
          <a:p>
            <a:pPr>
              <a:spcAft>
                <a:spcPts val="400"/>
              </a:spcAft>
              <a:defRPr sz="1100" b="1">
                <a:solidFill>
                  <a:srgbClr val="FFFFFF"/>
                </a:solidFill>
              </a:defRPr>
            </a:pPr>
            <a:r>
              <a:t>Eligibility &amp; Prior Auth</a:t>
            </a:r>
          </a:p>
          <a:p>
            <a:pPr>
              <a:defRPr sz="850">
                <a:solidFill>
                  <a:srgbClr val="CBD5E1"/>
                </a:solidFill>
              </a:defRPr>
            </a:pPr>
            <a:r>
              <a:t>48-hour prior verification of patient benefits, copays, deductibles, coinsurance, and obtaining prior authorizations from commercial &amp; Medicare payers.</a:t>
            </a:r>
          </a:p>
        </p:txBody>
      </p:sp>
      <p:sp>
        <p:nvSpPr>
          <p:cNvPr id="10" name="Rounded Rectangle 9"/>
          <p:cNvSpPr/>
          <p:nvPr/>
        </p:nvSpPr>
        <p:spPr>
          <a:xfrm>
            <a:off x="4370832" y="1371600"/>
            <a:ext cx="3474720" cy="20574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507992" y="1554480"/>
            <a:ext cx="3200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07992" y="1645920"/>
            <a:ext cx="3200400" cy="1645920"/>
          </a:xfrm>
          <a:prstGeom prst="rect">
            <a:avLst/>
          </a:prstGeom>
          <a:noFill/>
        </p:spPr>
        <p:txBody>
          <a:bodyPr wrap="square">
            <a:spAutoFit/>
          </a:bodyPr>
          <a:lstStyle/>
          <a:p>
            <a:pPr>
              <a:defRPr sz="850" b="1">
                <a:solidFill>
                  <a:srgbClr val="06B6D4"/>
                </a:solidFill>
              </a:defRPr>
            </a:pPr>
            <a:r>
              <a:t>PHASE 2: SUBMISSION</a:t>
            </a:r>
          </a:p>
          <a:p>
            <a:pPr>
              <a:spcAft>
                <a:spcPts val="400"/>
              </a:spcAft>
              <a:defRPr sz="1100" b="1">
                <a:solidFill>
                  <a:srgbClr val="FFFFFF"/>
                </a:solidFill>
              </a:defRPr>
            </a:pPr>
            <a:r>
              <a:t>Scrubbing &amp; Clean Claims</a:t>
            </a:r>
          </a:p>
          <a:p>
            <a:pPr>
              <a:defRPr sz="850">
                <a:solidFill>
                  <a:srgbClr val="CBD5E1"/>
                </a:solidFill>
              </a:defRPr>
            </a:pPr>
            <a:r>
              <a:t>Electronic charge capture and multi-pass clearinghouse scrubbing (&gt;98% First-Pass Clean Claim Acceptance Rate) via ANSI 837P / 837I.</a:t>
            </a:r>
          </a:p>
        </p:txBody>
      </p:sp>
      <p:sp>
        <p:nvSpPr>
          <p:cNvPr id="13" name="Rounded Rectangle 12"/>
          <p:cNvSpPr/>
          <p:nvPr/>
        </p:nvSpPr>
        <p:spPr>
          <a:xfrm>
            <a:off x="8010144" y="1371600"/>
            <a:ext cx="3474720" cy="20574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47304" y="1554480"/>
            <a:ext cx="320040" cy="36576"/>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47304" y="1645920"/>
            <a:ext cx="3200400" cy="1645920"/>
          </a:xfrm>
          <a:prstGeom prst="rect">
            <a:avLst/>
          </a:prstGeom>
          <a:noFill/>
        </p:spPr>
        <p:txBody>
          <a:bodyPr wrap="square">
            <a:spAutoFit/>
          </a:bodyPr>
          <a:lstStyle/>
          <a:p>
            <a:pPr>
              <a:defRPr sz="850" b="1">
                <a:solidFill>
                  <a:srgbClr val="10B981"/>
                </a:solidFill>
              </a:defRPr>
            </a:pPr>
            <a:r>
              <a:t>PHASE 3: POSTING</a:t>
            </a:r>
          </a:p>
          <a:p>
            <a:pPr>
              <a:spcAft>
                <a:spcPts val="400"/>
              </a:spcAft>
              <a:defRPr sz="1100" b="1">
                <a:solidFill>
                  <a:srgbClr val="FFFFFF"/>
                </a:solidFill>
              </a:defRPr>
            </a:pPr>
            <a:r>
              <a:t>ERA 835 &amp; Manual EOBs</a:t>
            </a:r>
          </a:p>
          <a:p>
            <a:pPr>
              <a:defRPr sz="850">
                <a:solidFill>
                  <a:srgbClr val="CBD5E1"/>
                </a:solidFill>
              </a:defRPr>
            </a:pPr>
            <a:r>
              <a:t>Daily payment posting and reconciliation of allowed amounts, contractual write-offs, copays, deductibles, and secondary claim transfers.</a:t>
            </a:r>
          </a:p>
        </p:txBody>
      </p:sp>
      <p:sp>
        <p:nvSpPr>
          <p:cNvPr id="16" name="Rounded Rectangle 15"/>
          <p:cNvSpPr/>
          <p:nvPr/>
        </p:nvSpPr>
        <p:spPr>
          <a:xfrm>
            <a:off x="731520" y="3611880"/>
            <a:ext cx="3474720" cy="20574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8680" y="3794760"/>
            <a:ext cx="320040" cy="36576"/>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3886200"/>
            <a:ext cx="3200400" cy="1645920"/>
          </a:xfrm>
          <a:prstGeom prst="rect">
            <a:avLst/>
          </a:prstGeom>
          <a:noFill/>
        </p:spPr>
        <p:txBody>
          <a:bodyPr wrap="square">
            <a:spAutoFit/>
          </a:bodyPr>
          <a:lstStyle/>
          <a:p>
            <a:pPr>
              <a:defRPr sz="850" b="1">
                <a:solidFill>
                  <a:srgbClr val="F43F5E"/>
                </a:solidFill>
              </a:defRPr>
            </a:pPr>
            <a:r>
              <a:t>PHASE 4: RESOLUTION</a:t>
            </a:r>
          </a:p>
          <a:p>
            <a:pPr>
              <a:spcAft>
                <a:spcPts val="400"/>
              </a:spcAft>
              <a:defRPr sz="1100" b="1">
                <a:solidFill>
                  <a:srgbClr val="FFFFFF"/>
                </a:solidFill>
              </a:defRPr>
            </a:pPr>
            <a:r>
              <a:t>Denial Management</a:t>
            </a:r>
          </a:p>
          <a:p>
            <a:pPr>
              <a:defRPr sz="850">
                <a:solidFill>
                  <a:srgbClr val="CBD5E1"/>
                </a:solidFill>
              </a:defRPr>
            </a:pPr>
            <a:r>
              <a:t>Systematic triage of CARC/RARC denial codes within 24–48 hours, root-cause elimination, and aggressive clinical appeal packet submission.</a:t>
            </a:r>
          </a:p>
        </p:txBody>
      </p:sp>
      <p:sp>
        <p:nvSpPr>
          <p:cNvPr id="19" name="Rounded Rectangle 18"/>
          <p:cNvSpPr/>
          <p:nvPr/>
        </p:nvSpPr>
        <p:spPr>
          <a:xfrm>
            <a:off x="4370832" y="3611880"/>
            <a:ext cx="3474720" cy="20574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507992" y="3794760"/>
            <a:ext cx="320040" cy="36576"/>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07992" y="3886200"/>
            <a:ext cx="3200400" cy="1645920"/>
          </a:xfrm>
          <a:prstGeom prst="rect">
            <a:avLst/>
          </a:prstGeom>
          <a:noFill/>
        </p:spPr>
        <p:txBody>
          <a:bodyPr wrap="square">
            <a:spAutoFit/>
          </a:bodyPr>
          <a:lstStyle/>
          <a:p>
            <a:pPr>
              <a:defRPr sz="850" b="1">
                <a:solidFill>
                  <a:srgbClr val="F59E0B"/>
                </a:solidFill>
              </a:defRPr>
            </a:pPr>
            <a:r>
              <a:t>PHASE 5: RECOVERY</a:t>
            </a:r>
          </a:p>
          <a:p>
            <a:pPr>
              <a:spcAft>
                <a:spcPts val="400"/>
              </a:spcAft>
              <a:defRPr sz="1100" b="1">
                <a:solidFill>
                  <a:srgbClr val="FFFFFF"/>
                </a:solidFill>
              </a:defRPr>
            </a:pPr>
            <a:r>
              <a:t>A/R Aging Collections</a:t>
            </a:r>
          </a:p>
          <a:p>
            <a:pPr>
              <a:defRPr sz="850">
                <a:solidFill>
                  <a:srgbClr val="CBD5E1"/>
                </a:solidFill>
              </a:defRPr>
            </a:pPr>
            <a:r>
              <a:t>Specialized aging follow-up across 30, 60, 90, and 120+ day buckets. Keeping Days in A/R &lt; 32 days and A/R &gt; 90 days under 10%.</a:t>
            </a:r>
          </a:p>
        </p:txBody>
      </p:sp>
      <p:sp>
        <p:nvSpPr>
          <p:cNvPr id="22" name="Rounded Rectangle 21"/>
          <p:cNvSpPr/>
          <p:nvPr/>
        </p:nvSpPr>
        <p:spPr>
          <a:xfrm>
            <a:off x="8010144" y="3611880"/>
            <a:ext cx="3474720" cy="205740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147304" y="3794760"/>
            <a:ext cx="320040" cy="36576"/>
          </a:xfrm>
          <a:prstGeom prst="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47304" y="3886200"/>
            <a:ext cx="3200400" cy="1645920"/>
          </a:xfrm>
          <a:prstGeom prst="rect">
            <a:avLst/>
          </a:prstGeom>
          <a:noFill/>
        </p:spPr>
        <p:txBody>
          <a:bodyPr wrap="square">
            <a:spAutoFit/>
          </a:bodyPr>
          <a:lstStyle/>
          <a:p>
            <a:pPr>
              <a:defRPr sz="850" b="1">
                <a:solidFill>
                  <a:srgbClr val="8B5CF6"/>
                </a:solidFill>
              </a:defRPr>
            </a:pPr>
            <a:r>
              <a:t>PHASE 6: ENROLLMENT</a:t>
            </a:r>
          </a:p>
          <a:p>
            <a:pPr>
              <a:spcAft>
                <a:spcPts val="400"/>
              </a:spcAft>
              <a:defRPr sz="1100" b="1">
                <a:solidFill>
                  <a:srgbClr val="FFFFFF"/>
                </a:solidFill>
              </a:defRPr>
            </a:pPr>
            <a:r>
              <a:t>Provider Credentialing</a:t>
            </a:r>
          </a:p>
          <a:p>
            <a:pPr>
              <a:defRPr sz="850">
                <a:solidFill>
                  <a:srgbClr val="CBD5E1"/>
                </a:solidFill>
              </a:defRPr>
            </a:pPr>
            <a:r>
              <a:t>CAQH profile setup, PECOS Medicare/Medicaid enrollments, and commercial payer panel contracting (BCBS, Aetna, Cigna, UHC, Humana).</a:t>
            </a:r>
          </a:p>
        </p:txBody>
      </p:sp>
      <p:sp>
        <p:nvSpPr>
          <p:cNvPr id="25" name="TextBox 24"/>
          <p:cNvSpPr txBox="1"/>
          <p:nvPr/>
        </p:nvSpPr>
        <p:spPr>
          <a:xfrm>
            <a:off x="731520" y="5989320"/>
            <a:ext cx="10728655" cy="320040"/>
          </a:xfrm>
          <a:prstGeom prst="rect">
            <a:avLst/>
          </a:prstGeom>
          <a:noFill/>
        </p:spPr>
        <p:txBody>
          <a:bodyPr wrap="none">
            <a:spAutoFit/>
          </a:bodyPr>
          <a:lstStyle/>
          <a:p>
            <a:pPr>
              <a:defRPr sz="850">
                <a:solidFill>
                  <a:srgbClr val="64748B"/>
                </a:solidFill>
              </a:defRPr>
            </a:pPr>
            <a:r>
              <a:t>Supported EHR/PM Systems: Epic, Cerner, AthenaHealth, Kareo / Tebra, eClinicalWorks, AdvancedMD, NextGen, CollaborateMD</a:t>
            </a:r>
          </a:p>
        </p:txBody>
      </p:sp>
      <p:sp>
        <p:nvSpPr>
          <p:cNvPr id="26" name="Rectangle 25"/>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28" name="TextBox 27"/>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7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INSTITUTIONAL TRUST</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Enterprise Data Privacy, Information Security &amp; Regulatory Compliance</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3474720" cy="20116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68680" y="1554480"/>
            <a:ext cx="365760" cy="36576"/>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691640"/>
            <a:ext cx="3200400" cy="1600200"/>
          </a:xfrm>
          <a:prstGeom prst="rect">
            <a:avLst/>
          </a:prstGeom>
          <a:noFill/>
        </p:spPr>
        <p:txBody>
          <a:bodyPr wrap="square">
            <a:spAutoFit/>
          </a:bodyPr>
          <a:lstStyle/>
          <a:p>
            <a:pPr>
              <a:spcAft>
                <a:spcPts val="400"/>
              </a:spcAft>
              <a:defRPr sz="1100" b="1">
                <a:solidFill>
                  <a:srgbClr val="FFFFFF"/>
                </a:solidFill>
              </a:defRPr>
            </a:pPr>
            <a:r>
              <a:t>HIPAA &amp; HITECH (United States)</a:t>
            </a:r>
          </a:p>
          <a:p>
            <a:pPr>
              <a:defRPr sz="880">
                <a:solidFill>
                  <a:srgbClr val="CBD5E1"/>
                </a:solidFill>
              </a:defRPr>
            </a:pPr>
            <a:r>
              <a:t>Full compliance with HIPAA Privacy &amp; Security Rules. Executed Business Associate Agreements (BAAs), encrypted Protected Health Information (PHI), and strict role-based access.</a:t>
            </a:r>
          </a:p>
        </p:txBody>
      </p:sp>
      <p:sp>
        <p:nvSpPr>
          <p:cNvPr id="10" name="Rounded Rectangle 9"/>
          <p:cNvSpPr/>
          <p:nvPr/>
        </p:nvSpPr>
        <p:spPr>
          <a:xfrm>
            <a:off x="4370832" y="1371600"/>
            <a:ext cx="3474720" cy="20116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507992" y="1554480"/>
            <a:ext cx="365760" cy="36576"/>
          </a:xfrm>
          <a:prstGeom prst="rect">
            <a:avLst/>
          </a:prstGeom>
          <a:solidFill>
            <a:srgbClr val="0E8C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07992" y="1691640"/>
            <a:ext cx="3200400" cy="1600200"/>
          </a:xfrm>
          <a:prstGeom prst="rect">
            <a:avLst/>
          </a:prstGeom>
          <a:noFill/>
        </p:spPr>
        <p:txBody>
          <a:bodyPr wrap="square">
            <a:spAutoFit/>
          </a:bodyPr>
          <a:lstStyle/>
          <a:p>
            <a:pPr>
              <a:spcAft>
                <a:spcPts val="400"/>
              </a:spcAft>
              <a:defRPr sz="1100" b="1">
                <a:solidFill>
                  <a:srgbClr val="FFFFFF"/>
                </a:solidFill>
              </a:defRPr>
            </a:pPr>
            <a:r>
              <a:t>UK GDPR &amp; Data Protection Act 2018</a:t>
            </a:r>
          </a:p>
          <a:p>
            <a:pPr>
              <a:defRPr sz="880">
                <a:solidFill>
                  <a:srgbClr val="CBD5E1"/>
                </a:solidFill>
              </a:defRPr>
            </a:pPr>
            <a:r>
              <a:t>Complete adherence to UK GDPR and DPA 2018 principles regarding confidential client accounting records, enforceable NDAs, and ISO 27001-aligned controls.</a:t>
            </a:r>
          </a:p>
        </p:txBody>
      </p:sp>
      <p:sp>
        <p:nvSpPr>
          <p:cNvPr id="13" name="Rounded Rectangle 12"/>
          <p:cNvSpPr/>
          <p:nvPr/>
        </p:nvSpPr>
        <p:spPr>
          <a:xfrm>
            <a:off x="8010144" y="1371600"/>
            <a:ext cx="3474720" cy="20116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47304" y="1554480"/>
            <a:ext cx="36576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47304" y="1691640"/>
            <a:ext cx="3200400" cy="1600200"/>
          </a:xfrm>
          <a:prstGeom prst="rect">
            <a:avLst/>
          </a:prstGeom>
          <a:noFill/>
        </p:spPr>
        <p:txBody>
          <a:bodyPr wrap="square">
            <a:spAutoFit/>
          </a:bodyPr>
          <a:lstStyle/>
          <a:p>
            <a:pPr>
              <a:spcAft>
                <a:spcPts val="400"/>
              </a:spcAft>
              <a:defRPr sz="1100" b="1">
                <a:solidFill>
                  <a:srgbClr val="FFFFFF"/>
                </a:solidFill>
              </a:defRPr>
            </a:pPr>
            <a:r>
              <a:t>Australian Privacy Principles (APPs)</a:t>
            </a:r>
          </a:p>
          <a:p>
            <a:pPr>
              <a:defRPr sz="880">
                <a:solidFill>
                  <a:srgbClr val="CBD5E1"/>
                </a:solidFill>
              </a:defRPr>
            </a:pPr>
            <a:r>
              <a:t>Full compliance with the Privacy Act 1988 (APPs) governing client financial records, superannuation data, and wealth advisory confidentiality.</a:t>
            </a:r>
          </a:p>
        </p:txBody>
      </p:sp>
      <p:sp>
        <p:nvSpPr>
          <p:cNvPr id="16" name="Rounded Rectangle 15"/>
          <p:cNvSpPr/>
          <p:nvPr/>
        </p:nvSpPr>
        <p:spPr>
          <a:xfrm>
            <a:off x="731520" y="3611880"/>
            <a:ext cx="2560320" cy="25603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41248" y="3749039"/>
            <a:ext cx="2331720" cy="2286000"/>
          </a:xfrm>
          <a:prstGeom prst="rect">
            <a:avLst/>
          </a:prstGeom>
          <a:noFill/>
        </p:spPr>
        <p:txBody>
          <a:bodyPr wrap="square">
            <a:spAutoFit/>
          </a:bodyPr>
          <a:lstStyle/>
          <a:p>
            <a:pPr>
              <a:spcAft>
                <a:spcPts val="400"/>
              </a:spcAft>
              <a:defRPr sz="1050" b="1">
                <a:solidFill>
                  <a:srgbClr val="FFFFFF"/>
                </a:solidFill>
              </a:defRPr>
            </a:pPr>
            <a:r>
              <a:t>Zero Local Data Storage</a:t>
            </a:r>
          </a:p>
          <a:p>
            <a:pPr>
              <a:defRPr sz="850">
                <a:solidFill>
                  <a:srgbClr val="CBD5E1"/>
                </a:solidFill>
              </a:defRPr>
            </a:pPr>
            <a:r>
              <a:t>Virtual Desktop Infrastructure (VDI / Azure / Citrix). Work is executed remotely; local downloading, printing, and USB mass storage are blocked.</a:t>
            </a:r>
          </a:p>
        </p:txBody>
      </p:sp>
      <p:sp>
        <p:nvSpPr>
          <p:cNvPr id="18" name="Rounded Rectangle 17"/>
          <p:cNvSpPr/>
          <p:nvPr/>
        </p:nvSpPr>
        <p:spPr>
          <a:xfrm>
            <a:off x="3456432" y="3611880"/>
            <a:ext cx="2560320" cy="25603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566160" y="3749039"/>
            <a:ext cx="2331720" cy="2286000"/>
          </a:xfrm>
          <a:prstGeom prst="rect">
            <a:avLst/>
          </a:prstGeom>
          <a:noFill/>
        </p:spPr>
        <p:txBody>
          <a:bodyPr wrap="square">
            <a:spAutoFit/>
          </a:bodyPr>
          <a:lstStyle/>
          <a:p>
            <a:pPr>
              <a:spcAft>
                <a:spcPts val="400"/>
              </a:spcAft>
              <a:defRPr sz="1050" b="1">
                <a:solidFill>
                  <a:srgbClr val="FFFFFF"/>
                </a:solidFill>
              </a:defRPr>
            </a:pPr>
            <a:r>
              <a:t>256-Bit AES Encryption</a:t>
            </a:r>
          </a:p>
          <a:p>
            <a:pPr>
              <a:defRPr sz="850">
                <a:solidFill>
                  <a:srgbClr val="CBD5E1"/>
                </a:solidFill>
              </a:defRPr>
            </a:pPr>
            <a:r>
              <a:t>All communications, remote sessions, and data transmission are secured using 256-bit AES encryption in transit and at rest.</a:t>
            </a:r>
          </a:p>
        </p:txBody>
      </p:sp>
      <p:sp>
        <p:nvSpPr>
          <p:cNvPr id="20" name="Rounded Rectangle 19"/>
          <p:cNvSpPr/>
          <p:nvPr/>
        </p:nvSpPr>
        <p:spPr>
          <a:xfrm>
            <a:off x="6181344" y="3611880"/>
            <a:ext cx="2560320" cy="25603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291072" y="3749039"/>
            <a:ext cx="2331720" cy="2286000"/>
          </a:xfrm>
          <a:prstGeom prst="rect">
            <a:avLst/>
          </a:prstGeom>
          <a:noFill/>
        </p:spPr>
        <p:txBody>
          <a:bodyPr wrap="square">
            <a:spAutoFit/>
          </a:bodyPr>
          <a:lstStyle/>
          <a:p>
            <a:pPr>
              <a:spcAft>
                <a:spcPts val="400"/>
              </a:spcAft>
              <a:defRPr sz="1050" b="1">
                <a:solidFill>
                  <a:srgbClr val="FFFFFF"/>
                </a:solidFill>
              </a:defRPr>
            </a:pPr>
            <a:r>
              <a:t>Air-Gapped Production Floors</a:t>
            </a:r>
          </a:p>
          <a:p>
            <a:pPr>
              <a:defRPr sz="850">
                <a:solidFill>
                  <a:srgbClr val="CBD5E1"/>
                </a:solidFill>
              </a:defRPr>
            </a:pPr>
            <a:r>
              <a:t>Access-controlled biometrics, mobile phones prohibited on operations floor, clean-desk policy, and continuous surveillance.</a:t>
            </a:r>
          </a:p>
        </p:txBody>
      </p:sp>
      <p:sp>
        <p:nvSpPr>
          <p:cNvPr id="22" name="Rounded Rectangle 21"/>
          <p:cNvSpPr/>
          <p:nvPr/>
        </p:nvSpPr>
        <p:spPr>
          <a:xfrm>
            <a:off x="8906256" y="3611880"/>
            <a:ext cx="2560320" cy="256032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015984" y="3749039"/>
            <a:ext cx="2331720" cy="2286000"/>
          </a:xfrm>
          <a:prstGeom prst="rect">
            <a:avLst/>
          </a:prstGeom>
          <a:noFill/>
        </p:spPr>
        <p:txBody>
          <a:bodyPr wrap="square">
            <a:spAutoFit/>
          </a:bodyPr>
          <a:lstStyle/>
          <a:p>
            <a:pPr>
              <a:spcAft>
                <a:spcPts val="400"/>
              </a:spcAft>
              <a:defRPr sz="1050" b="1">
                <a:solidFill>
                  <a:srgbClr val="FFFFFF"/>
                </a:solidFill>
              </a:defRPr>
            </a:pPr>
            <a:r>
              <a:t>Multi-Factor Authentication (MFA)</a:t>
            </a:r>
          </a:p>
          <a:p>
            <a:pPr>
              <a:defRPr sz="850">
                <a:solidFill>
                  <a:srgbClr val="CBD5E1"/>
                </a:solidFill>
              </a:defRPr>
            </a:pPr>
            <a:r>
              <a:t>Mandatory MFA across all software portals, remote access gateways, and enterprise communication channels.</a:t>
            </a:r>
          </a:p>
        </p:txBody>
      </p:sp>
      <p:sp>
        <p:nvSpPr>
          <p:cNvPr id="24" name="Rectangle 23"/>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26" name="TextBox 25"/>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8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411480"/>
            <a:ext cx="548640" cy="36576"/>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347472"/>
            <a:ext cx="6858000" cy="274320"/>
          </a:xfrm>
          <a:prstGeom prst="rect">
            <a:avLst/>
          </a:prstGeom>
          <a:noFill/>
        </p:spPr>
        <p:txBody>
          <a:bodyPr wrap="square">
            <a:spAutoFit/>
          </a:bodyPr>
          <a:lstStyle/>
          <a:p>
            <a:pPr>
              <a:defRPr sz="950" b="1">
                <a:solidFill>
                  <a:srgbClr val="06B6D4"/>
                </a:solidFill>
                <a:latin typeface="Arial"/>
              </a:defRPr>
            </a:pPr>
            <a:r>
              <a:t>OPERATIONAL SCALABILITY</a:t>
            </a:r>
          </a:p>
        </p:txBody>
      </p:sp>
      <p:sp>
        <p:nvSpPr>
          <p:cNvPr id="5" name="TextBox 4"/>
          <p:cNvSpPr txBox="1"/>
          <p:nvPr/>
        </p:nvSpPr>
        <p:spPr>
          <a:xfrm>
            <a:off x="731520" y="594360"/>
            <a:ext cx="8686800" cy="640080"/>
          </a:xfrm>
          <a:prstGeom prst="rect">
            <a:avLst/>
          </a:prstGeom>
          <a:noFill/>
        </p:spPr>
        <p:txBody>
          <a:bodyPr wrap="square">
            <a:spAutoFit/>
          </a:bodyPr>
          <a:lstStyle/>
          <a:p>
            <a:pPr>
              <a:defRPr sz="2200" b="1">
                <a:solidFill>
                  <a:srgbClr val="FFFFFF"/>
                </a:solidFill>
                <a:latin typeface="Arial"/>
              </a:defRPr>
            </a:pPr>
            <a:r>
              <a:t>In-House vs. Munificent Tech &amp; 4-Stage Onboarding Roadmap</a:t>
            </a:r>
          </a:p>
        </p:txBody>
      </p:sp>
      <p:pic>
        <p:nvPicPr>
          <p:cNvPr id="6" name="Picture 5" descr="logo-light.png"/>
          <p:cNvPicPr>
            <a:picLocks noChangeAspect="1"/>
          </p:cNvPicPr>
          <p:nvPr/>
        </p:nvPicPr>
        <p:blipFill>
          <a:blip r:embed="rId2"/>
          <a:stretch>
            <a:fillRect/>
          </a:stretch>
        </p:blipFill>
        <p:spPr>
          <a:xfrm>
            <a:off x="10424160" y="320040"/>
            <a:ext cx="777240" cy="777240"/>
          </a:xfrm>
          <a:prstGeom prst="rect">
            <a:avLst/>
          </a:prstGeom>
        </p:spPr>
      </p:pic>
      <p:sp>
        <p:nvSpPr>
          <p:cNvPr id="7" name="Rounded Rectangle 6"/>
          <p:cNvSpPr/>
          <p:nvPr/>
        </p:nvSpPr>
        <p:spPr>
          <a:xfrm>
            <a:off x="731520" y="1371600"/>
            <a:ext cx="5669280" cy="475488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508760"/>
            <a:ext cx="5303520" cy="4480560"/>
          </a:xfrm>
          <a:prstGeom prst="rect">
            <a:avLst/>
          </a:prstGeom>
          <a:noFill/>
        </p:spPr>
        <p:txBody>
          <a:bodyPr wrap="square">
            <a:spAutoFit/>
          </a:bodyPr>
          <a:lstStyle/>
          <a:p>
            <a:pPr>
              <a:spcAft>
                <a:spcPts val="600"/>
              </a:spcAft>
              <a:defRPr sz="1100" b="1">
                <a:solidFill>
                  <a:srgbClr val="06B6D4"/>
                </a:solidFill>
              </a:defRPr>
            </a:pPr>
            <a:r>
              <a:t>STRATEGIC COMPARISON:</a:t>
            </a:r>
          </a:p>
          <a:p>
            <a:pPr>
              <a:defRPr sz="950" b="1">
                <a:solidFill>
                  <a:srgbClr val="FFFFFF"/>
                </a:solidFill>
              </a:defRPr>
            </a:pPr>
            <a:r>
              <a:t>• Direct Cost per Seat:</a:t>
            </a:r>
          </a:p>
          <a:p>
            <a:pPr>
              <a:spcAft>
                <a:spcPts val="300"/>
              </a:spcAft>
              <a:defRPr sz="850">
                <a:solidFill>
                  <a:srgbClr val="CBD5E1"/>
                </a:solidFill>
              </a:defRPr>
            </a:pPr>
            <a:r>
              <a:t>   In-House: High ($65k–$110k+ / £35k–£60k+ salary + taxes)</a:t>
            </a:r>
            <a:br/>
            <a:r>
              <a:t>   Munificent Tech: 40% to 60% Lower All-Inclusive Retainer</a:t>
            </a:r>
          </a:p>
          <a:p>
            <a:pPr>
              <a:defRPr sz="950" b="1">
                <a:solidFill>
                  <a:srgbClr val="FFFFFF"/>
                </a:solidFill>
              </a:defRPr>
            </a:pPr>
            <a:r>
              <a:t>• Lead Time to Deploy:</a:t>
            </a:r>
          </a:p>
          <a:p>
            <a:pPr>
              <a:spcAft>
                <a:spcPts val="300"/>
              </a:spcAft>
              <a:defRPr sz="850">
                <a:solidFill>
                  <a:srgbClr val="CBD5E1"/>
                </a:solidFill>
              </a:defRPr>
            </a:pPr>
            <a:r>
              <a:t>   In-House: 60–90 days notice periods; recruiter fees</a:t>
            </a:r>
            <a:br/>
            <a:r>
              <a:t>   Munificent Tech: Immediate deployment (5–7 business days)</a:t>
            </a:r>
          </a:p>
          <a:p>
            <a:pPr>
              <a:defRPr sz="950" b="1">
                <a:solidFill>
                  <a:srgbClr val="FFFFFF"/>
                </a:solidFill>
              </a:defRPr>
            </a:pPr>
            <a:r>
              <a:t>• Workstation &amp; IT:</a:t>
            </a:r>
          </a:p>
          <a:p>
            <a:pPr>
              <a:spcAft>
                <a:spcPts val="300"/>
              </a:spcAft>
              <a:defRPr sz="850">
                <a:solidFill>
                  <a:srgbClr val="CBD5E1"/>
                </a:solidFill>
              </a:defRPr>
            </a:pPr>
            <a:r>
              <a:t>   In-House: CapEx hardware, licenses, office real estate</a:t>
            </a:r>
            <a:br/>
            <a:r>
              <a:t>   Munificent Tech: Zero hardware/office CapEx; secure VDI</a:t>
            </a:r>
          </a:p>
          <a:p>
            <a:pPr>
              <a:defRPr sz="950" b="1">
                <a:solidFill>
                  <a:srgbClr val="FFFFFF"/>
                </a:solidFill>
              </a:defRPr>
            </a:pPr>
            <a:r>
              <a:t>• Turnaround Velocity:</a:t>
            </a:r>
          </a:p>
          <a:p>
            <a:pPr>
              <a:spcAft>
                <a:spcPts val="300"/>
              </a:spcAft>
              <a:defRPr sz="850">
                <a:solidFill>
                  <a:srgbClr val="CBD5E1"/>
                </a:solidFill>
              </a:defRPr>
            </a:pPr>
            <a:r>
              <a:t>   In-House: Restricted to local business hours</a:t>
            </a:r>
            <a:br/>
            <a:r>
              <a:t>   Munificent Tech: Overnight execution advantage</a:t>
            </a:r>
          </a:p>
          <a:p>
            <a:pPr>
              <a:defRPr sz="950" b="1">
                <a:solidFill>
                  <a:srgbClr val="FFFFFF"/>
                </a:solidFill>
              </a:defRPr>
            </a:pPr>
            <a:r>
              <a:t>• Leave &amp; Attrition:</a:t>
            </a:r>
          </a:p>
          <a:p>
            <a:pPr>
              <a:spcAft>
                <a:spcPts val="300"/>
              </a:spcAft>
              <a:defRPr sz="850">
                <a:solidFill>
                  <a:srgbClr val="CBD5E1"/>
                </a:solidFill>
              </a:defRPr>
            </a:pPr>
            <a:r>
              <a:t>   In-House: Work stops during sickness or resignation</a:t>
            </a:r>
            <a:br/>
            <a:r>
              <a:t>   Munificent Tech: Guaranteed continuity; trained shadow backups</a:t>
            </a:r>
          </a:p>
        </p:txBody>
      </p:sp>
      <p:sp>
        <p:nvSpPr>
          <p:cNvPr id="9" name="Rounded Rectangle 8"/>
          <p:cNvSpPr/>
          <p:nvPr/>
        </p:nvSpPr>
        <p:spPr>
          <a:xfrm>
            <a:off x="6675120" y="1371600"/>
            <a:ext cx="4754880" cy="1078992"/>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12280" y="1481328"/>
            <a:ext cx="4480560" cy="868680"/>
          </a:xfrm>
          <a:prstGeom prst="rect">
            <a:avLst/>
          </a:prstGeom>
          <a:noFill/>
        </p:spPr>
        <p:txBody>
          <a:bodyPr wrap="square">
            <a:spAutoFit/>
          </a:bodyPr>
          <a:lstStyle/>
          <a:p>
            <a:pPr>
              <a:spcAft>
                <a:spcPts val="200"/>
              </a:spcAft>
              <a:defRPr sz="1050" b="1">
                <a:solidFill>
                  <a:srgbClr val="0E8CE9"/>
                </a:solidFill>
              </a:defRPr>
            </a:pPr>
            <a:r>
              <a:t>Stage 1: Discovery &amp; Scoping (Days 1–3)</a:t>
            </a:r>
          </a:p>
          <a:p>
            <a:pPr>
              <a:defRPr sz="850">
                <a:solidFill>
                  <a:srgbClr val="CBD5E1"/>
                </a:solidFill>
              </a:defRPr>
            </a:pPr>
            <a:r>
              <a:t>Map existing software (Xero, Xplan, Epic), SOPs, SLA KPIs, and volume expectations.</a:t>
            </a:r>
          </a:p>
        </p:txBody>
      </p:sp>
      <p:sp>
        <p:nvSpPr>
          <p:cNvPr id="11" name="Rounded Rectangle 10"/>
          <p:cNvSpPr/>
          <p:nvPr/>
        </p:nvSpPr>
        <p:spPr>
          <a:xfrm>
            <a:off x="6675120" y="2560320"/>
            <a:ext cx="4754880" cy="1078992"/>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12280" y="2670048"/>
            <a:ext cx="4480560" cy="868680"/>
          </a:xfrm>
          <a:prstGeom prst="rect">
            <a:avLst/>
          </a:prstGeom>
          <a:noFill/>
        </p:spPr>
        <p:txBody>
          <a:bodyPr wrap="square">
            <a:spAutoFit/>
          </a:bodyPr>
          <a:lstStyle/>
          <a:p>
            <a:pPr>
              <a:spcAft>
                <a:spcPts val="200"/>
              </a:spcAft>
              <a:defRPr sz="1050" b="1">
                <a:solidFill>
                  <a:srgbClr val="06B6D4"/>
                </a:solidFill>
              </a:defRPr>
            </a:pPr>
            <a:r>
              <a:t>Stage 2: Dedicated Pod Assembly (Days 3–7)</a:t>
            </a:r>
          </a:p>
          <a:p>
            <a:pPr>
              <a:defRPr sz="850">
                <a:solidFill>
                  <a:srgbClr val="CBD5E1"/>
                </a:solidFill>
              </a:defRPr>
            </a:pPr>
            <a:r>
              <a:t>Match certified specialists to your firm; client conducts optional video interviews.</a:t>
            </a:r>
          </a:p>
        </p:txBody>
      </p:sp>
      <p:sp>
        <p:nvSpPr>
          <p:cNvPr id="13" name="Rounded Rectangle 12"/>
          <p:cNvSpPr/>
          <p:nvPr/>
        </p:nvSpPr>
        <p:spPr>
          <a:xfrm>
            <a:off x="6675120" y="3749039"/>
            <a:ext cx="4754880" cy="1078992"/>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812280" y="3858768"/>
            <a:ext cx="4480560" cy="868680"/>
          </a:xfrm>
          <a:prstGeom prst="rect">
            <a:avLst/>
          </a:prstGeom>
          <a:noFill/>
        </p:spPr>
        <p:txBody>
          <a:bodyPr wrap="square">
            <a:spAutoFit/>
          </a:bodyPr>
          <a:lstStyle/>
          <a:p>
            <a:pPr>
              <a:spcAft>
                <a:spcPts val="200"/>
              </a:spcAft>
              <a:defRPr sz="1050" b="1">
                <a:solidFill>
                  <a:srgbClr val="0E8CE9"/>
                </a:solidFill>
              </a:defRPr>
            </a:pPr>
            <a:r>
              <a:t>Stage 3: Pilot Calibration (Weeks 2–4)</a:t>
            </a:r>
          </a:p>
          <a:p>
            <a:pPr>
              <a:defRPr sz="850">
                <a:solidFill>
                  <a:srgbClr val="CBD5E1"/>
                </a:solidFill>
              </a:defRPr>
            </a:pPr>
            <a:r>
              <a:t>Low-risk sample batch processing (e.g., 10 tax returns or 100 coding charts) to calibrate nuances.</a:t>
            </a:r>
          </a:p>
        </p:txBody>
      </p:sp>
      <p:sp>
        <p:nvSpPr>
          <p:cNvPr id="15" name="Rounded Rectangle 14"/>
          <p:cNvSpPr/>
          <p:nvPr/>
        </p:nvSpPr>
        <p:spPr>
          <a:xfrm>
            <a:off x="6675120" y="4937760"/>
            <a:ext cx="4754880" cy="1078992"/>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12280" y="5047488"/>
            <a:ext cx="4480560" cy="868680"/>
          </a:xfrm>
          <a:prstGeom prst="rect">
            <a:avLst/>
          </a:prstGeom>
          <a:noFill/>
        </p:spPr>
        <p:txBody>
          <a:bodyPr wrap="square">
            <a:spAutoFit/>
          </a:bodyPr>
          <a:lstStyle/>
          <a:p>
            <a:pPr>
              <a:spcAft>
                <a:spcPts val="200"/>
              </a:spcAft>
              <a:defRPr sz="1050" b="1">
                <a:solidFill>
                  <a:srgbClr val="06B6D4"/>
                </a:solidFill>
              </a:defRPr>
            </a:pPr>
            <a:r>
              <a:t>Stage 4: Full Pod Production &amp; Scale</a:t>
            </a:r>
          </a:p>
          <a:p>
            <a:pPr>
              <a:defRPr sz="850">
                <a:solidFill>
                  <a:srgbClr val="CBD5E1"/>
                </a:solidFill>
              </a:defRPr>
            </a:pPr>
            <a:r>
              <a:t>Ongoing production, daily standups, automated scorecards, and elastic surge capacity.</a:t>
            </a:r>
          </a:p>
        </p:txBody>
      </p:sp>
      <p:sp>
        <p:nvSpPr>
          <p:cNvPr id="17" name="Rectangle 16"/>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19" name="TextBox 18"/>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9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3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1097280" y="1097280"/>
            <a:ext cx="9997135" cy="4663440"/>
          </a:xfrm>
          <a:prstGeom prst="roundRect">
            <a:avLst/>
          </a:prstGeom>
          <a:solidFill>
            <a:srgbClr val="111C35"/>
          </a:solidFill>
          <a:ln w="12700">
            <a:solidFill>
              <a:srgbClr val="1E2E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ight.png"/>
          <p:cNvPicPr>
            <a:picLocks noChangeAspect="1"/>
          </p:cNvPicPr>
          <p:nvPr/>
        </p:nvPicPr>
        <p:blipFill>
          <a:blip r:embed="rId2"/>
          <a:stretch>
            <a:fillRect/>
          </a:stretch>
        </p:blipFill>
        <p:spPr>
          <a:xfrm>
            <a:off x="1463040" y="1463040"/>
            <a:ext cx="1371600" cy="1371600"/>
          </a:xfrm>
          <a:prstGeom prst="rect">
            <a:avLst/>
          </a:prstGeom>
        </p:spPr>
      </p:pic>
      <p:sp>
        <p:nvSpPr>
          <p:cNvPr id="5" name="TextBox 4"/>
          <p:cNvSpPr txBox="1"/>
          <p:nvPr/>
        </p:nvSpPr>
        <p:spPr>
          <a:xfrm>
            <a:off x="1463040" y="3017520"/>
            <a:ext cx="9235440" cy="2560320"/>
          </a:xfrm>
          <a:prstGeom prst="rect">
            <a:avLst/>
          </a:prstGeom>
          <a:noFill/>
        </p:spPr>
        <p:txBody>
          <a:bodyPr wrap="square">
            <a:spAutoFit/>
          </a:bodyPr>
          <a:lstStyle/>
          <a:p>
            <a:pPr>
              <a:spcAft>
                <a:spcPts val="600"/>
              </a:spcAft>
              <a:defRPr sz="2000" b="1">
                <a:solidFill>
                  <a:srgbClr val="FFFFFF"/>
                </a:solidFill>
              </a:defRPr>
            </a:pPr>
            <a:r>
              <a:t>PARTNER WITH MUNIFICENT TECHNOLOGY SERVICES</a:t>
            </a:r>
          </a:p>
          <a:p>
            <a:pPr>
              <a:spcAft>
                <a:spcPts val="1400"/>
              </a:spcAft>
              <a:defRPr sz="1100">
                <a:solidFill>
                  <a:srgbClr val="93C5FD"/>
                </a:solidFill>
              </a:defRPr>
            </a:pPr>
            <a:r>
              <a:t>Initiate a risk-free 2 to 4-week pilot program. Evaluate our accuracy, turnaround velocity, and communication quality firsthand.</a:t>
            </a:r>
          </a:p>
          <a:p>
            <a:pPr>
              <a:spcAft>
                <a:spcPts val="200"/>
              </a:spcAft>
              <a:defRPr sz="1000">
                <a:solidFill>
                  <a:srgbClr val="CBD5E1"/>
                </a:solidFill>
              </a:defRPr>
            </a:pPr>
            <a:r>
              <a:t>Official Website: https://munificenttech.com</a:t>
            </a:r>
          </a:p>
          <a:p>
            <a:pPr>
              <a:spcAft>
                <a:spcPts val="200"/>
              </a:spcAft>
              <a:defRPr sz="1000">
                <a:solidFill>
                  <a:srgbClr val="CBD5E1"/>
                </a:solidFill>
              </a:defRPr>
            </a:pPr>
            <a:r>
              <a:t>Corporate Inquiries: munificenttech@gmail.com</a:t>
            </a:r>
          </a:p>
          <a:p>
            <a:pPr>
              <a:spcAft>
                <a:spcPts val="200"/>
              </a:spcAft>
              <a:defRPr sz="1000">
                <a:solidFill>
                  <a:srgbClr val="CBD5E1"/>
                </a:solidFill>
              </a:defRPr>
            </a:pPr>
            <a:r>
              <a:t>Direct Telephone: +91 9156460296</a:t>
            </a:r>
          </a:p>
          <a:p>
            <a:pPr>
              <a:spcAft>
                <a:spcPts val="200"/>
              </a:spcAft>
              <a:defRPr sz="1000">
                <a:solidFill>
                  <a:srgbClr val="CBD5E1"/>
                </a:solidFill>
              </a:defRPr>
            </a:pPr>
            <a:r>
              <a:t>Corporate Identification: CIN: U72900MH2022PTC377180 (ROC Mumbai)</a:t>
            </a:r>
          </a:p>
          <a:p>
            <a:pPr>
              <a:spcAft>
                <a:spcPts val="200"/>
              </a:spcAft>
              <a:defRPr sz="1000">
                <a:solidFill>
                  <a:srgbClr val="CBD5E1"/>
                </a:solidFill>
              </a:defRPr>
            </a:pPr>
            <a:r>
              <a:t>Headquarters: Nashik, Maharashtra 422001, India</a:t>
            </a:r>
          </a:p>
        </p:txBody>
      </p:sp>
      <p:sp>
        <p:nvSpPr>
          <p:cNvPr id="6" name="Rectangle 5"/>
          <p:cNvSpPr/>
          <p:nvPr/>
        </p:nvSpPr>
        <p:spPr>
          <a:xfrm>
            <a:off x="731520" y="6400800"/>
            <a:ext cx="10728655" cy="13716"/>
          </a:xfrm>
          <a:prstGeom prst="rect">
            <a:avLst/>
          </a:prstGeom>
          <a:solidFill>
            <a:srgbClr val="1E2E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446520"/>
            <a:ext cx="7315200" cy="320040"/>
          </a:xfrm>
          <a:prstGeom prst="rect">
            <a:avLst/>
          </a:prstGeom>
          <a:noFill/>
        </p:spPr>
        <p:txBody>
          <a:bodyPr wrap="none">
            <a:spAutoFit/>
          </a:bodyPr>
          <a:lstStyle/>
          <a:p>
            <a:pPr>
              <a:defRPr sz="850">
                <a:solidFill>
                  <a:srgbClr val="64748B"/>
                </a:solidFill>
                <a:latin typeface="Arial"/>
              </a:defRPr>
            </a:pPr>
            <a:r>
              <a:t>Munificent Technology Services Pvt. Ltd. | https://munificenttech.com</a:t>
            </a:r>
          </a:p>
        </p:txBody>
      </p:sp>
      <p:sp>
        <p:nvSpPr>
          <p:cNvPr id="8" name="TextBox 7"/>
          <p:cNvSpPr txBox="1"/>
          <p:nvPr/>
        </p:nvSpPr>
        <p:spPr>
          <a:xfrm>
            <a:off x="10058400" y="6446520"/>
            <a:ext cx="1371600" cy="320040"/>
          </a:xfrm>
          <a:prstGeom prst="rect">
            <a:avLst/>
          </a:prstGeom>
          <a:noFill/>
        </p:spPr>
        <p:txBody>
          <a:bodyPr wrap="none">
            <a:spAutoFit/>
          </a:bodyPr>
          <a:lstStyle/>
          <a:p>
            <a:pPr algn="r">
              <a:defRPr sz="850">
                <a:solidFill>
                  <a:srgbClr val="64748B"/>
                </a:solidFill>
                <a:latin typeface="Arial"/>
              </a:defRPr>
            </a:pPr>
            <a: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